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_rels/notesSlide8.xml.rels" ContentType="application/vnd.openxmlformats-package.relationships+xml"/>
  <Override PartName="/ppt/notesSlides/notesSlide8.xml" ContentType="application/vnd.openxmlformats-officedocument.presentationml.notesSlide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84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_rels/slideLayout84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36.png" ContentType="image/png"/>
  <Override PartName="/ppt/media/image32.png" ContentType="image/png"/>
  <Override PartName="/ppt/media/image30.jpeg" ContentType="image/jpeg"/>
  <Override PartName="/ppt/media/image26.png" ContentType="image/png"/>
  <Override PartName="/ppt/media/image38.png" ContentType="image/png"/>
  <Override PartName="/ppt/media/image33.png" ContentType="image/png"/>
  <Override PartName="/ppt/media/image25.png" ContentType="image/png"/>
  <Override PartName="/ppt/media/image37.png" ContentType="image/png"/>
  <Override PartName="/ppt/media/image22.png" ContentType="image/png"/>
  <Override PartName="/ppt/media/image31.png" ContentType="image/png"/>
  <Override PartName="/ppt/media/image24.png" ContentType="image/png"/>
  <Override PartName="/ppt/media/image21.png" ContentType="image/png"/>
  <Override PartName="/ppt/media/image20.png" ContentType="image/png"/>
  <Override PartName="/ppt/media/image29.jpeg" ContentType="image/jpeg"/>
  <Override PartName="/ppt/media/image19.png" ContentType="image/png"/>
  <Override PartName="/ppt/media/image16.png" ContentType="image/png"/>
  <Override PartName="/ppt/media/image17.png" ContentType="image/png"/>
  <Override PartName="/ppt/media/image14.png" ContentType="image/png"/>
  <Override PartName="/ppt/media/image13.png" ContentType="image/png"/>
  <Override PartName="/ppt/media/image23.png" ContentType="image/png"/>
  <Override PartName="/ppt/media/image39.png" ContentType="image/png"/>
  <Override PartName="/ppt/media/image35.png" ContentType="image/png"/>
  <Override PartName="/ppt/media/image12.png" ContentType="image/png"/>
  <Override PartName="/ppt/media/image10.png" ContentType="image/png"/>
  <Override PartName="/ppt/media/image15.png" ContentType="image/png"/>
  <Override PartName="/ppt/media/image9.png" ContentType="image/png"/>
  <Override PartName="/ppt/media/image40.png" ContentType="image/png"/>
  <Override PartName="/ppt/media/image8.png" ContentType="image/png"/>
  <Override PartName="/ppt/media/image34.png" ContentType="image/png"/>
  <Override PartName="/ppt/media/image6.png" ContentType="image/png"/>
  <Override PartName="/ppt/media/image5.png" ContentType="image/png"/>
  <Override PartName="/ppt/media/image27.jpeg" ContentType="image/jpeg"/>
  <Override PartName="/ppt/media/image7.png" ContentType="image/png"/>
  <Override PartName="/ppt/media/image4.png" ContentType="image/png"/>
  <Override PartName="/ppt/media/image28.gif" ContentType="image/gif"/>
  <Override PartName="/ppt/media/image18.png" ContentType="image/png"/>
  <Override PartName="/ppt/media/image3.png" ContentType="image/png"/>
  <Override PartName="/ppt/media/image2.png" ContentType="image/png"/>
  <Override PartName="/ppt/media/image11.png" ContentType="image/png"/>
  <Override PartName="/ppt/media/image1.png" ContentType="image/png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slideMaster7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27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272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273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274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14D258E5-A391-4D2B-A531-485472DEDF81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body"/>
          </p:nvPr>
        </p:nvSpPr>
        <p:spPr>
          <a:xfrm>
            <a:off x="777960" y="4778280"/>
            <a:ext cx="6216120" cy="4525560"/>
          </a:xfrm>
          <a:prstGeom prst="rect">
            <a:avLst/>
          </a:prstGeom>
        </p:spPr>
        <p:txBody>
          <a:bodyPr/>
          <a:p>
            <a:r>
              <a:rPr lang="en-US" sz="2000" strike="noStrike">
                <a:latin typeface="Arial"/>
              </a:rPr>
              <a:t>ADD IPCTURE HERE</a:t>
            </a:r>
            <a:endParaRPr/>
          </a:p>
        </p:txBody>
      </p:sp>
      <p:sp>
        <p:nvSpPr>
          <p:cNvPr id="328" name="TextShape 2"/>
          <p:cNvSpPr txBox="1"/>
          <p:nvPr/>
        </p:nvSpPr>
        <p:spPr>
          <a:xfrm>
            <a:off x="4402080" y="9553680"/>
            <a:ext cx="3368160" cy="5029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0DDA340-949F-423E-AA6C-EA4ABF99467A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5520" y="1764000"/>
            <a:ext cx="88657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5520" y="4264920"/>
            <a:ext cx="88657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5520" y="176400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48360" y="176400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48360" y="426492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5520" y="426492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5520" y="1764000"/>
            <a:ext cx="8865720" cy="478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5520" y="1764000"/>
            <a:ext cx="8865720" cy="478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038320" y="1764000"/>
            <a:ext cx="5999760" cy="478728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038320" y="1764000"/>
            <a:ext cx="5999760" cy="478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5520" y="1764000"/>
            <a:ext cx="8865720" cy="478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5520" y="1764000"/>
            <a:ext cx="8865720" cy="478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5520" y="1764000"/>
            <a:ext cx="4326120" cy="478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148360" y="1764000"/>
            <a:ext cx="4326120" cy="478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05520" y="118440"/>
            <a:ext cx="8865720" cy="683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5520" y="176400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05520" y="426492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48360" y="1764000"/>
            <a:ext cx="4326120" cy="478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5520" y="1764000"/>
            <a:ext cx="8865720" cy="478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5520" y="1764000"/>
            <a:ext cx="4326120" cy="478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48360" y="176400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148360" y="426492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5520" y="176400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148360" y="176400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5520" y="4264920"/>
            <a:ext cx="88657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5520" y="1764000"/>
            <a:ext cx="88657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05520" y="4264920"/>
            <a:ext cx="88657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5520" y="176400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148360" y="176400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5148360" y="426492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05520" y="426492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5520" y="1764000"/>
            <a:ext cx="8865720" cy="478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05520" y="1764000"/>
            <a:ext cx="8865720" cy="478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2038320" y="1764000"/>
            <a:ext cx="5999760" cy="478728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2038320" y="1764000"/>
            <a:ext cx="5999760" cy="478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605520" y="1764000"/>
            <a:ext cx="8865720" cy="478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5520" y="1764000"/>
            <a:ext cx="8865720" cy="478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5520" y="1764000"/>
            <a:ext cx="4326120" cy="478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48360" y="1764000"/>
            <a:ext cx="4326120" cy="478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5520" y="1764000"/>
            <a:ext cx="8865720" cy="478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605520" y="118440"/>
            <a:ext cx="8865720" cy="683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5520" y="176400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05520" y="426492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5148360" y="1764000"/>
            <a:ext cx="4326120" cy="478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5520" y="1764000"/>
            <a:ext cx="4326120" cy="478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148360" y="176400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5148360" y="426492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5520" y="176400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5148360" y="176400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05520" y="4264920"/>
            <a:ext cx="88657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5520" y="1764000"/>
            <a:ext cx="88657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05520" y="4264920"/>
            <a:ext cx="88657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5520" y="176400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5148360" y="176400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5148360" y="426492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5520" y="426492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5520" y="1764000"/>
            <a:ext cx="8865720" cy="478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05520" y="1764000"/>
            <a:ext cx="8865720" cy="478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15" name="" descr=""/>
          <p:cNvPicPr/>
          <p:nvPr/>
        </p:nvPicPr>
        <p:blipFill>
          <a:blip r:embed="rId2"/>
          <a:stretch/>
        </p:blipFill>
        <p:spPr>
          <a:xfrm>
            <a:off x="2038320" y="1764000"/>
            <a:ext cx="5999760" cy="478728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3"/>
          <a:stretch/>
        </p:blipFill>
        <p:spPr>
          <a:xfrm>
            <a:off x="2038320" y="1764000"/>
            <a:ext cx="5999760" cy="478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605520" y="1764000"/>
            <a:ext cx="8865720" cy="478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5520" y="1764000"/>
            <a:ext cx="8865720" cy="478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5520" y="1764000"/>
            <a:ext cx="4326120" cy="478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48360" y="1764000"/>
            <a:ext cx="4326120" cy="478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5520" y="1764000"/>
            <a:ext cx="4326120" cy="478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5148360" y="1764000"/>
            <a:ext cx="4326120" cy="478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605520" y="118440"/>
            <a:ext cx="8865720" cy="683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5520" y="176400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605520" y="426492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5148360" y="1764000"/>
            <a:ext cx="4326120" cy="478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5520" y="1764000"/>
            <a:ext cx="4326120" cy="478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5148360" y="176400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5148360" y="426492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5520" y="176400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5148360" y="176400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605520" y="4264920"/>
            <a:ext cx="88657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05520" y="1764000"/>
            <a:ext cx="88657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05520" y="4264920"/>
            <a:ext cx="88657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5520" y="176400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5148360" y="176400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5148360" y="426492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605520" y="426492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5520" y="1764000"/>
            <a:ext cx="8865720" cy="478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605520" y="1764000"/>
            <a:ext cx="8865720" cy="478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54" name="" descr=""/>
          <p:cNvPicPr/>
          <p:nvPr/>
        </p:nvPicPr>
        <p:blipFill>
          <a:blip r:embed="rId2"/>
          <a:stretch/>
        </p:blipFill>
        <p:spPr>
          <a:xfrm>
            <a:off x="2038320" y="1764000"/>
            <a:ext cx="5999760" cy="4787280"/>
          </a:xfrm>
          <a:prstGeom prst="rect">
            <a:avLst/>
          </a:prstGeom>
          <a:ln>
            <a:noFill/>
          </a:ln>
        </p:spPr>
      </p:pic>
      <p:pic>
        <p:nvPicPr>
          <p:cNvPr id="155" name="" descr=""/>
          <p:cNvPicPr/>
          <p:nvPr/>
        </p:nvPicPr>
        <p:blipFill>
          <a:blip r:embed="rId3"/>
          <a:stretch/>
        </p:blipFill>
        <p:spPr>
          <a:xfrm>
            <a:off x="2038320" y="1764000"/>
            <a:ext cx="5999760" cy="478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62" name="PlaceHolder 2"/>
          <p:cNvSpPr>
            <a:spLocks noGrp="1"/>
          </p:cNvSpPr>
          <p:nvPr>
            <p:ph type="subTitle"/>
          </p:nvPr>
        </p:nvSpPr>
        <p:spPr>
          <a:xfrm>
            <a:off x="605520" y="1764000"/>
            <a:ext cx="8865720" cy="478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05520" y="1764000"/>
            <a:ext cx="8865720" cy="478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605520" y="1764000"/>
            <a:ext cx="4326120" cy="478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5148360" y="1764000"/>
            <a:ext cx="4326120" cy="478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ubTitle"/>
          </p:nvPr>
        </p:nvSpPr>
        <p:spPr>
          <a:xfrm>
            <a:off x="605520" y="118440"/>
            <a:ext cx="8865720" cy="683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05520" y="176400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605520" y="426492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5148360" y="1764000"/>
            <a:ext cx="4326120" cy="478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05520" y="1764000"/>
            <a:ext cx="4326120" cy="478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5148360" y="176400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5148360" y="426492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5520" y="176400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5148360" y="176400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605520" y="4264920"/>
            <a:ext cx="88657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05520" y="1764000"/>
            <a:ext cx="88657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605520" y="4264920"/>
            <a:ext cx="88657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05520" y="176400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5148360" y="176400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5148360" y="426492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9" name="PlaceHolder 5"/>
          <p:cNvSpPr>
            <a:spLocks noGrp="1"/>
          </p:cNvSpPr>
          <p:nvPr>
            <p:ph type="body"/>
          </p:nvPr>
        </p:nvSpPr>
        <p:spPr>
          <a:xfrm>
            <a:off x="605520" y="426492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5520" y="118440"/>
            <a:ext cx="8865720" cy="683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05520" y="1764000"/>
            <a:ext cx="8865720" cy="478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605520" y="1764000"/>
            <a:ext cx="8865720" cy="478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93" name="" descr=""/>
          <p:cNvPicPr/>
          <p:nvPr/>
        </p:nvPicPr>
        <p:blipFill>
          <a:blip r:embed="rId2"/>
          <a:stretch/>
        </p:blipFill>
        <p:spPr>
          <a:xfrm>
            <a:off x="2038320" y="1764000"/>
            <a:ext cx="5999760" cy="4787280"/>
          </a:xfrm>
          <a:prstGeom prst="rect">
            <a:avLst/>
          </a:prstGeom>
          <a:ln>
            <a:noFill/>
          </a:ln>
        </p:spPr>
      </p:pic>
      <p:pic>
        <p:nvPicPr>
          <p:cNvPr id="194" name="" descr=""/>
          <p:cNvPicPr/>
          <p:nvPr/>
        </p:nvPicPr>
        <p:blipFill>
          <a:blip r:embed="rId3"/>
          <a:stretch/>
        </p:blipFill>
        <p:spPr>
          <a:xfrm>
            <a:off x="2038320" y="1764000"/>
            <a:ext cx="5999760" cy="478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01" name="PlaceHolder 2"/>
          <p:cNvSpPr>
            <a:spLocks noGrp="1"/>
          </p:cNvSpPr>
          <p:nvPr>
            <p:ph type="subTitle"/>
          </p:nvPr>
        </p:nvSpPr>
        <p:spPr>
          <a:xfrm>
            <a:off x="605520" y="1764000"/>
            <a:ext cx="8865720" cy="478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05520" y="1764000"/>
            <a:ext cx="8865720" cy="478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05520" y="1764000"/>
            <a:ext cx="4326120" cy="478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5148360" y="1764000"/>
            <a:ext cx="4326120" cy="478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subTitle"/>
          </p:nvPr>
        </p:nvSpPr>
        <p:spPr>
          <a:xfrm>
            <a:off x="605520" y="118440"/>
            <a:ext cx="8865720" cy="683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605520" y="176400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605520" y="426492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5148360" y="1764000"/>
            <a:ext cx="4326120" cy="478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05520" y="1764000"/>
            <a:ext cx="4326120" cy="478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5148360" y="176400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5148360" y="426492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05520" y="176400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5148360" y="176400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605520" y="4264920"/>
            <a:ext cx="88657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5520" y="176400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5520" y="426492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48360" y="1764000"/>
            <a:ext cx="4326120" cy="478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605520" y="1764000"/>
            <a:ext cx="88657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605520" y="4264920"/>
            <a:ext cx="88657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05520" y="176400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5148360" y="176400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5148360" y="426492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8" name="PlaceHolder 5"/>
          <p:cNvSpPr>
            <a:spLocks noGrp="1"/>
          </p:cNvSpPr>
          <p:nvPr>
            <p:ph type="body"/>
          </p:nvPr>
        </p:nvSpPr>
        <p:spPr>
          <a:xfrm>
            <a:off x="605520" y="426492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605520" y="1764000"/>
            <a:ext cx="8865720" cy="478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605520" y="1764000"/>
            <a:ext cx="8865720" cy="478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32" name="" descr=""/>
          <p:cNvPicPr/>
          <p:nvPr/>
        </p:nvPicPr>
        <p:blipFill>
          <a:blip r:embed="rId2"/>
          <a:stretch/>
        </p:blipFill>
        <p:spPr>
          <a:xfrm>
            <a:off x="2038320" y="1764000"/>
            <a:ext cx="5999760" cy="4787280"/>
          </a:xfrm>
          <a:prstGeom prst="rect">
            <a:avLst/>
          </a:prstGeom>
          <a:ln>
            <a:noFill/>
          </a:ln>
        </p:spPr>
      </p:pic>
      <p:pic>
        <p:nvPicPr>
          <p:cNvPr id="233" name="" descr=""/>
          <p:cNvPicPr/>
          <p:nvPr/>
        </p:nvPicPr>
        <p:blipFill>
          <a:blip r:embed="rId3"/>
          <a:stretch/>
        </p:blipFill>
        <p:spPr>
          <a:xfrm>
            <a:off x="2038320" y="1764000"/>
            <a:ext cx="5999760" cy="478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37" name="PlaceHolder 2"/>
          <p:cNvSpPr>
            <a:spLocks noGrp="1"/>
          </p:cNvSpPr>
          <p:nvPr>
            <p:ph type="subTitle"/>
          </p:nvPr>
        </p:nvSpPr>
        <p:spPr>
          <a:xfrm>
            <a:off x="605520" y="1764000"/>
            <a:ext cx="8865720" cy="478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605520" y="1764000"/>
            <a:ext cx="8865720" cy="478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605520" y="1764000"/>
            <a:ext cx="4326120" cy="478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5148360" y="1764000"/>
            <a:ext cx="4326120" cy="478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subTitle"/>
          </p:nvPr>
        </p:nvSpPr>
        <p:spPr>
          <a:xfrm>
            <a:off x="605520" y="118440"/>
            <a:ext cx="8865720" cy="683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605520" y="176400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605520" y="426492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8" name="PlaceHolder 4"/>
          <p:cNvSpPr>
            <a:spLocks noGrp="1"/>
          </p:cNvSpPr>
          <p:nvPr>
            <p:ph type="body"/>
          </p:nvPr>
        </p:nvSpPr>
        <p:spPr>
          <a:xfrm>
            <a:off x="5148360" y="1764000"/>
            <a:ext cx="4326120" cy="478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5520" y="1764000"/>
            <a:ext cx="4326120" cy="478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48360" y="176400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48360" y="426492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605520" y="1764000"/>
            <a:ext cx="4326120" cy="478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5148360" y="176400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2" name="PlaceHolder 4"/>
          <p:cNvSpPr>
            <a:spLocks noGrp="1"/>
          </p:cNvSpPr>
          <p:nvPr>
            <p:ph type="body"/>
          </p:nvPr>
        </p:nvSpPr>
        <p:spPr>
          <a:xfrm>
            <a:off x="5148360" y="426492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605520" y="176400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5148360" y="176400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6" name="PlaceHolder 4"/>
          <p:cNvSpPr>
            <a:spLocks noGrp="1"/>
          </p:cNvSpPr>
          <p:nvPr>
            <p:ph type="body"/>
          </p:nvPr>
        </p:nvSpPr>
        <p:spPr>
          <a:xfrm>
            <a:off x="605520" y="4264920"/>
            <a:ext cx="88657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605520" y="1764000"/>
            <a:ext cx="88657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605520" y="4264920"/>
            <a:ext cx="88657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605520" y="176400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5148360" y="176400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5148360" y="426492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4" name="PlaceHolder 5"/>
          <p:cNvSpPr>
            <a:spLocks noGrp="1"/>
          </p:cNvSpPr>
          <p:nvPr>
            <p:ph type="body"/>
          </p:nvPr>
        </p:nvSpPr>
        <p:spPr>
          <a:xfrm>
            <a:off x="605520" y="426492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605520" y="1764000"/>
            <a:ext cx="8865720" cy="478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605520" y="1764000"/>
            <a:ext cx="8865720" cy="478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68" name="" descr=""/>
          <p:cNvPicPr/>
          <p:nvPr/>
        </p:nvPicPr>
        <p:blipFill>
          <a:blip r:embed="rId2"/>
          <a:stretch/>
        </p:blipFill>
        <p:spPr>
          <a:xfrm>
            <a:off x="2038320" y="1764000"/>
            <a:ext cx="5999760" cy="4787280"/>
          </a:xfrm>
          <a:prstGeom prst="rect">
            <a:avLst/>
          </a:prstGeom>
          <a:ln>
            <a:noFill/>
          </a:ln>
        </p:spPr>
      </p:pic>
      <p:pic>
        <p:nvPicPr>
          <p:cNvPr id="269" name="" descr=""/>
          <p:cNvPicPr/>
          <p:nvPr/>
        </p:nvPicPr>
        <p:blipFill>
          <a:blip r:embed="rId3"/>
          <a:stretch/>
        </p:blipFill>
        <p:spPr>
          <a:xfrm>
            <a:off x="2038320" y="1764000"/>
            <a:ext cx="5999760" cy="478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5520" y="176400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48360" y="1764000"/>
            <a:ext cx="43261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5520" y="4264920"/>
            <a:ext cx="8865720" cy="2283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/>
          </p:nvPr>
        </p:nvSpPr>
        <p:spPr>
          <a:xfrm>
            <a:off x="6206400" y="6917760"/>
            <a:ext cx="2351880" cy="402120"/>
          </a:xfrm>
          <a:prstGeom prst="rect">
            <a:avLst/>
          </a:prstGeom>
        </p:spPr>
        <p:txBody>
          <a:bodyPr lIns="100800" rIns="100800" tIns="50400" bIns="50400" anchor="ctr"/>
          <a:p>
            <a:pPr algn="r">
              <a:lnSpc>
                <a:spcPct val="100000"/>
              </a:lnSpc>
            </a:pPr>
            <a:r>
              <a:rPr lang="en-US" sz="1300" strike="noStrike">
                <a:solidFill>
                  <a:srgbClr val="ffffff"/>
                </a:solidFill>
                <a:latin typeface="News Gothic MT"/>
              </a:rPr>
              <a:t>4/27/15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ftr"/>
          </p:nvPr>
        </p:nvSpPr>
        <p:spPr>
          <a:xfrm>
            <a:off x="291600" y="6917760"/>
            <a:ext cx="5336280" cy="402120"/>
          </a:xfrm>
          <a:prstGeom prst="rect">
            <a:avLst/>
          </a:prstGeom>
        </p:spPr>
        <p:txBody>
          <a:bodyPr lIns="100800" rIns="100800" tIns="50400" bIns="50400" anchor="ctr"/>
          <a:p>
            <a:pPr algn="ctr"/>
            <a:endParaRPr/>
          </a:p>
          <a:p>
            <a:pPr>
              <a:lnSpc>
                <a:spcPct val="100000"/>
              </a:lnSpc>
            </a:pPr>
            <a:r>
              <a:rPr lang="en-US" sz="1300" strike="noStrike">
                <a:solidFill>
                  <a:srgbClr val="ffffff"/>
                </a:solidFill>
                <a:latin typeface="News Gothic MT"/>
              </a:rPr>
              <a:t>              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8706960" y="6917760"/>
            <a:ext cx="1091880" cy="402120"/>
          </a:xfrm>
          <a:prstGeom prst="rect">
            <a:avLst/>
          </a:prstGeom>
        </p:spPr>
        <p:txBody>
          <a:bodyPr lIns="100800" rIns="100800" tIns="50400" bIns="50400" anchor="ctr"/>
          <a:p>
            <a:pPr algn="r">
              <a:lnSpc>
                <a:spcPct val="100000"/>
              </a:lnSpc>
            </a:pPr>
            <a:fld id="{BCD323E7-0F88-4803-AA4C-09490F7E68BA}" type="slidenum">
              <a:rPr lang="en-US" sz="4000" strike="noStrike">
                <a:solidFill>
                  <a:srgbClr val="ffffff"/>
                </a:solidFill>
                <a:latin typeface="News Gothic MT"/>
              </a:rPr>
              <a:t>&lt;number&gt;</a:t>
            </a:fld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News Gothic MT"/>
              </a:rPr>
              <a:t>Click to edit the title text format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News Gothic MT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200">
                <a:latin typeface="News Gothic MT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000">
                <a:latin typeface="News Gothic MT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News Gothic MT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News Gothic MT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News Gothic MT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News Gothic MT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100800" rIns="100800" tIns="50400" bIns="50400" anchor="b"/>
          <a:p>
            <a:pPr algn="ctr">
              <a:lnSpc>
                <a:spcPct val="100000"/>
              </a:lnSpc>
            </a:pPr>
            <a:r>
              <a:rPr lang="en-US" sz="5100" strike="noStrike">
                <a:solidFill>
                  <a:srgbClr val="2c7c9f"/>
                </a:solidFill>
                <a:latin typeface="News Gothic MT"/>
              </a:rPr>
              <a:t>Click to edit the title text formatClick to edit Master title style</a:t>
            </a:r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05520" y="1764000"/>
            <a:ext cx="8865720" cy="4787280"/>
          </a:xfrm>
          <a:prstGeom prst="rect">
            <a:avLst/>
          </a:prstGeom>
        </p:spPr>
        <p:txBody>
          <a:bodyPr lIns="100800" rIns="100800" tIns="50400" bIns="50400"/>
          <a:p>
            <a:pPr>
              <a:buSzPct val="45000"/>
              <a:buFont typeface="StarSymbol"/>
              <a:buChar char=""/>
            </a:pPr>
            <a:r>
              <a:rPr lang="en-US" sz="2600" strike="noStrike">
                <a:solidFill>
                  <a:srgbClr val="595959"/>
                </a:solidFill>
                <a:latin typeface="News Gothic MT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600" strike="noStrike">
                <a:solidFill>
                  <a:srgbClr val="595959"/>
                </a:solidFill>
                <a:latin typeface="News Gothic MT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600" strike="noStrike">
                <a:solidFill>
                  <a:srgbClr val="595959"/>
                </a:solidFill>
                <a:latin typeface="News Gothic MT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600" strike="noStrike">
                <a:solidFill>
                  <a:srgbClr val="595959"/>
                </a:solidFill>
                <a:latin typeface="News Gothic MT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600" strike="noStrike">
                <a:solidFill>
                  <a:srgbClr val="595959"/>
                </a:solidFill>
                <a:latin typeface="News Gothic MT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600" strike="noStrike">
                <a:solidFill>
                  <a:srgbClr val="595959"/>
                </a:solidFill>
                <a:latin typeface="News Gothic MT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SzPct val="110000"/>
              <a:buFont typeface="Wingdings 2" charset="2"/>
              <a:buChar char=""/>
            </a:pPr>
            <a:r>
              <a:rPr lang="en-US" sz="2600" strike="noStrike">
                <a:solidFill>
                  <a:srgbClr val="595959"/>
                </a:solidFill>
                <a:latin typeface="News Gothic MT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SzPct val="110000"/>
              <a:buFont typeface="Wingdings 2" charset="2"/>
              <a:buChar char=""/>
            </a:pPr>
            <a:r>
              <a:rPr lang="en-US" sz="2400" strike="noStrike">
                <a:solidFill>
                  <a:srgbClr val="595959"/>
                </a:solidFill>
                <a:latin typeface="News Gothic MT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SzPct val="110000"/>
              <a:buFont typeface="Wingdings 2" charset="2"/>
              <a:buChar char=""/>
            </a:pPr>
            <a:r>
              <a:rPr lang="en-US" sz="2200" strike="noStrike">
                <a:solidFill>
                  <a:srgbClr val="595959"/>
                </a:solidFill>
                <a:latin typeface="News Gothic MT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SzPct val="110000"/>
              <a:buFont typeface="Wingdings 2" charset="2"/>
              <a:buChar char=""/>
            </a:pPr>
            <a:r>
              <a:rPr lang="en-US" sz="2000" strike="noStrike">
                <a:solidFill>
                  <a:srgbClr val="595959"/>
                </a:solidFill>
                <a:latin typeface="News Gothic MT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SzPct val="110000"/>
              <a:buFont typeface="Wingdings 2" charset="2"/>
              <a:buChar char=""/>
            </a:pPr>
            <a:r>
              <a:rPr lang="en-US" sz="2000" strike="noStrike">
                <a:solidFill>
                  <a:srgbClr val="595959"/>
                </a:solidFill>
                <a:latin typeface="News Gothic MT"/>
              </a:rPr>
              <a:t>Fifth level</a:t>
            </a:r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6206400" y="6917760"/>
            <a:ext cx="2351880" cy="402120"/>
          </a:xfrm>
          <a:prstGeom prst="rect">
            <a:avLst/>
          </a:prstGeom>
        </p:spPr>
        <p:txBody>
          <a:bodyPr lIns="100800" rIns="100800" tIns="50400" bIns="50400" anchor="ctr"/>
          <a:p>
            <a:pPr algn="r">
              <a:lnSpc>
                <a:spcPct val="100000"/>
              </a:lnSpc>
            </a:pPr>
            <a:r>
              <a:rPr lang="en-US" sz="1300" strike="noStrike">
                <a:solidFill>
                  <a:srgbClr val="ffffff"/>
                </a:solidFill>
                <a:latin typeface="News Gothic MT"/>
              </a:rPr>
              <a:t>4/27/15</a:t>
            </a:r>
            <a:endParaRPr/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291600" y="6917760"/>
            <a:ext cx="5336280" cy="402120"/>
          </a:xfrm>
          <a:prstGeom prst="rect">
            <a:avLst/>
          </a:prstGeom>
        </p:spPr>
        <p:txBody>
          <a:bodyPr lIns="100800" rIns="100800" tIns="50400" bIns="50400" anchor="ctr"/>
          <a:p>
            <a:pPr algn="ctr"/>
            <a:endParaRPr/>
          </a:p>
          <a:p>
            <a:pPr>
              <a:lnSpc>
                <a:spcPct val="100000"/>
              </a:lnSpc>
            </a:pPr>
            <a:r>
              <a:rPr lang="en-US" sz="1300" strike="noStrike">
                <a:solidFill>
                  <a:srgbClr val="ffffff"/>
                </a:solidFill>
                <a:latin typeface="News Gothic MT"/>
              </a:rPr>
              <a:t>              </a:t>
            </a:r>
            <a:endParaRPr/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8706960" y="6917760"/>
            <a:ext cx="1091880" cy="402120"/>
          </a:xfrm>
          <a:prstGeom prst="rect">
            <a:avLst/>
          </a:prstGeom>
        </p:spPr>
        <p:txBody>
          <a:bodyPr lIns="100800" rIns="100800" tIns="50400" bIns="50400" anchor="ctr"/>
          <a:p>
            <a:pPr algn="r">
              <a:lnSpc>
                <a:spcPct val="100000"/>
              </a:lnSpc>
            </a:pPr>
            <a:fld id="{2C53C962-E366-4A3D-AAB4-F41EDA4CDA2F}" type="slidenum">
              <a:rPr lang="en-US" sz="4000" strike="noStrike">
                <a:solidFill>
                  <a:srgbClr val="ffffff"/>
                </a:solidFill>
                <a:latin typeface="News Gothic MT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dt"/>
          </p:nvPr>
        </p:nvSpPr>
        <p:spPr>
          <a:xfrm>
            <a:off x="6206400" y="6917760"/>
            <a:ext cx="2351880" cy="402120"/>
          </a:xfrm>
          <a:prstGeom prst="rect">
            <a:avLst/>
          </a:prstGeom>
        </p:spPr>
        <p:txBody>
          <a:bodyPr lIns="100800" rIns="100800" tIns="50400" bIns="50400" anchor="ctr"/>
          <a:p>
            <a:pPr algn="r">
              <a:lnSpc>
                <a:spcPct val="100000"/>
              </a:lnSpc>
            </a:pPr>
            <a:r>
              <a:rPr lang="en-US" sz="1300" strike="noStrike">
                <a:solidFill>
                  <a:srgbClr val="ffffff"/>
                </a:solidFill>
                <a:latin typeface="News Gothic MT"/>
              </a:rPr>
              <a:t>4/27/15</a:t>
            </a:r>
            <a:endParaRPr/>
          </a:p>
        </p:txBody>
      </p:sp>
      <p:sp>
        <p:nvSpPr>
          <p:cNvPr id="79" name="PlaceHolder 2"/>
          <p:cNvSpPr>
            <a:spLocks noGrp="1"/>
          </p:cNvSpPr>
          <p:nvPr>
            <p:ph type="ftr"/>
          </p:nvPr>
        </p:nvSpPr>
        <p:spPr>
          <a:xfrm>
            <a:off x="291600" y="6917760"/>
            <a:ext cx="5336280" cy="402120"/>
          </a:xfrm>
          <a:prstGeom prst="rect">
            <a:avLst/>
          </a:prstGeom>
        </p:spPr>
        <p:txBody>
          <a:bodyPr lIns="100800" rIns="100800" tIns="50400" bIns="50400" anchor="ctr"/>
          <a:p>
            <a:pPr algn="ctr"/>
            <a:endParaRPr/>
          </a:p>
          <a:p>
            <a:pPr>
              <a:lnSpc>
                <a:spcPct val="100000"/>
              </a:lnSpc>
            </a:pPr>
            <a:r>
              <a:rPr lang="en-US" sz="1300" strike="noStrike">
                <a:solidFill>
                  <a:srgbClr val="ffffff"/>
                </a:solidFill>
                <a:latin typeface="News Gothic MT"/>
              </a:rPr>
              <a:t>              </a:t>
            </a:r>
            <a:endParaRPr/>
          </a:p>
        </p:txBody>
      </p:sp>
      <p:sp>
        <p:nvSpPr>
          <p:cNvPr id="80" name="PlaceHolder 3"/>
          <p:cNvSpPr>
            <a:spLocks noGrp="1"/>
          </p:cNvSpPr>
          <p:nvPr>
            <p:ph type="sldNum"/>
          </p:nvPr>
        </p:nvSpPr>
        <p:spPr>
          <a:xfrm>
            <a:off x="8706960" y="6917760"/>
            <a:ext cx="1091880" cy="402120"/>
          </a:xfrm>
          <a:prstGeom prst="rect">
            <a:avLst/>
          </a:prstGeom>
        </p:spPr>
        <p:txBody>
          <a:bodyPr lIns="100800" rIns="100800" tIns="50400" bIns="50400" anchor="ctr"/>
          <a:p>
            <a:pPr algn="r">
              <a:lnSpc>
                <a:spcPct val="100000"/>
              </a:lnSpc>
            </a:pPr>
            <a:fld id="{501E8708-5236-4836-AB38-48BB1959B49A}" type="slidenum">
              <a:rPr lang="en-US" sz="4000" strike="noStrike">
                <a:solidFill>
                  <a:srgbClr val="ffffff"/>
                </a:solidFill>
                <a:latin typeface="News Gothic MT"/>
              </a:rPr>
              <a:t>&lt;number&gt;</a:t>
            </a:fld>
            <a:endParaRPr/>
          </a:p>
        </p:txBody>
      </p:sp>
      <p:sp>
        <p:nvSpPr>
          <p:cNvPr id="81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News Gothic MT"/>
              </a:rPr>
              <a:t>Click to edit the title text format</a:t>
            </a:r>
            <a:endParaRPr/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News Gothic MT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200">
                <a:latin typeface="News Gothic MT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000">
                <a:latin typeface="News Gothic MT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News Gothic MT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News Gothic MT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News Gothic MT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News Gothic MT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100800" rIns="100800" tIns="50400" bIns="50400" anchor="b"/>
          <a:p>
            <a:pPr algn="ctr">
              <a:lnSpc>
                <a:spcPct val="100000"/>
              </a:lnSpc>
            </a:pPr>
            <a:r>
              <a:rPr lang="en-US" sz="5100" strike="noStrike">
                <a:solidFill>
                  <a:srgbClr val="2c7c9f"/>
                </a:solidFill>
                <a:latin typeface="News Gothic MT"/>
              </a:rPr>
              <a:t>Click to edit the title text formatClick to edit Master title style</a:t>
            </a:r>
            <a:endParaRPr/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5520" y="1764000"/>
            <a:ext cx="8865720" cy="4787280"/>
          </a:xfrm>
          <a:prstGeom prst="rect">
            <a:avLst/>
          </a:prstGeom>
        </p:spPr>
        <p:txBody>
          <a:bodyPr lIns="100800" rIns="100800" tIns="50400" bIns="50400"/>
          <a:p>
            <a:pPr>
              <a:buSzPct val="45000"/>
              <a:buFont typeface="StarSymbol"/>
              <a:buChar char=""/>
            </a:pPr>
            <a:r>
              <a:rPr lang="en-US" sz="2600" strike="noStrike">
                <a:solidFill>
                  <a:srgbClr val="595959"/>
                </a:solidFill>
                <a:latin typeface="News Gothic MT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600" strike="noStrike">
                <a:solidFill>
                  <a:srgbClr val="595959"/>
                </a:solidFill>
                <a:latin typeface="News Gothic MT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600" strike="noStrike">
                <a:solidFill>
                  <a:srgbClr val="595959"/>
                </a:solidFill>
                <a:latin typeface="News Gothic MT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600" strike="noStrike">
                <a:solidFill>
                  <a:srgbClr val="595959"/>
                </a:solidFill>
                <a:latin typeface="News Gothic MT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600" strike="noStrike">
                <a:solidFill>
                  <a:srgbClr val="595959"/>
                </a:solidFill>
                <a:latin typeface="News Gothic MT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600" strike="noStrike">
                <a:solidFill>
                  <a:srgbClr val="595959"/>
                </a:solidFill>
                <a:latin typeface="News Gothic MT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SzPct val="110000"/>
              <a:buFont typeface="Wingdings 2" charset="2"/>
              <a:buChar char=""/>
            </a:pPr>
            <a:r>
              <a:rPr lang="en-US" sz="2600" strike="noStrike">
                <a:solidFill>
                  <a:srgbClr val="595959"/>
                </a:solidFill>
                <a:latin typeface="News Gothic MT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SzPct val="110000"/>
              <a:buFont typeface="Wingdings 2" charset="2"/>
              <a:buChar char=""/>
            </a:pPr>
            <a:r>
              <a:rPr lang="en-US" sz="2400" strike="noStrike">
                <a:solidFill>
                  <a:srgbClr val="595959"/>
                </a:solidFill>
                <a:latin typeface="News Gothic MT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SzPct val="110000"/>
              <a:buFont typeface="Wingdings 2" charset="2"/>
              <a:buChar char=""/>
            </a:pPr>
            <a:r>
              <a:rPr lang="en-US" sz="2200" strike="noStrike">
                <a:solidFill>
                  <a:srgbClr val="595959"/>
                </a:solidFill>
                <a:latin typeface="News Gothic MT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SzPct val="110000"/>
              <a:buFont typeface="Wingdings 2" charset="2"/>
              <a:buChar char=""/>
            </a:pPr>
            <a:r>
              <a:rPr lang="en-US" sz="2000" strike="noStrike">
                <a:solidFill>
                  <a:srgbClr val="595959"/>
                </a:solidFill>
                <a:latin typeface="News Gothic MT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SzPct val="110000"/>
              <a:buFont typeface="Wingdings 2" charset="2"/>
              <a:buChar char=""/>
            </a:pPr>
            <a:r>
              <a:rPr lang="en-US" sz="2000" strike="noStrike">
                <a:solidFill>
                  <a:srgbClr val="595959"/>
                </a:solidFill>
                <a:latin typeface="News Gothic MT"/>
              </a:rPr>
              <a:t>Fifth level</a:t>
            </a:r>
            <a:endParaRPr/>
          </a:p>
        </p:txBody>
      </p:sp>
      <p:sp>
        <p:nvSpPr>
          <p:cNvPr id="119" name="PlaceHolder 3"/>
          <p:cNvSpPr>
            <a:spLocks noGrp="1"/>
          </p:cNvSpPr>
          <p:nvPr>
            <p:ph type="dt"/>
          </p:nvPr>
        </p:nvSpPr>
        <p:spPr>
          <a:xfrm>
            <a:off x="6206400" y="6917760"/>
            <a:ext cx="2351880" cy="402120"/>
          </a:xfrm>
          <a:prstGeom prst="rect">
            <a:avLst/>
          </a:prstGeom>
        </p:spPr>
        <p:txBody>
          <a:bodyPr lIns="100800" rIns="100800" tIns="50400" bIns="50400" anchor="ctr"/>
          <a:p>
            <a:pPr algn="r">
              <a:lnSpc>
                <a:spcPct val="100000"/>
              </a:lnSpc>
            </a:pPr>
            <a:r>
              <a:rPr lang="en-US" sz="1300" strike="noStrike">
                <a:solidFill>
                  <a:srgbClr val="ffffff"/>
                </a:solidFill>
                <a:latin typeface="News Gothic MT"/>
              </a:rPr>
              <a:t>4/27/15</a:t>
            </a:r>
            <a:endParaRPr/>
          </a:p>
        </p:txBody>
      </p:sp>
      <p:sp>
        <p:nvSpPr>
          <p:cNvPr id="120" name="PlaceHolder 4"/>
          <p:cNvSpPr>
            <a:spLocks noGrp="1"/>
          </p:cNvSpPr>
          <p:nvPr>
            <p:ph type="ftr"/>
          </p:nvPr>
        </p:nvSpPr>
        <p:spPr>
          <a:xfrm>
            <a:off x="291600" y="6917760"/>
            <a:ext cx="5336280" cy="402120"/>
          </a:xfrm>
          <a:prstGeom prst="rect">
            <a:avLst/>
          </a:prstGeom>
        </p:spPr>
        <p:txBody>
          <a:bodyPr lIns="100800" rIns="100800" tIns="50400" bIns="50400" anchor="ctr"/>
          <a:p>
            <a:pPr algn="ctr"/>
            <a:endParaRPr/>
          </a:p>
          <a:p>
            <a:pPr>
              <a:lnSpc>
                <a:spcPct val="100000"/>
              </a:lnSpc>
            </a:pPr>
            <a:r>
              <a:rPr lang="en-US" sz="1300" strike="noStrike">
                <a:solidFill>
                  <a:srgbClr val="ffffff"/>
                </a:solidFill>
                <a:latin typeface="News Gothic MT"/>
              </a:rPr>
              <a:t>              </a:t>
            </a:r>
            <a:endParaRPr/>
          </a:p>
        </p:txBody>
      </p:sp>
      <p:sp>
        <p:nvSpPr>
          <p:cNvPr id="121" name="PlaceHolder 5"/>
          <p:cNvSpPr>
            <a:spLocks noGrp="1"/>
          </p:cNvSpPr>
          <p:nvPr>
            <p:ph type="sldNum"/>
          </p:nvPr>
        </p:nvSpPr>
        <p:spPr>
          <a:xfrm>
            <a:off x="8706960" y="6917760"/>
            <a:ext cx="1091880" cy="402120"/>
          </a:xfrm>
          <a:prstGeom prst="rect">
            <a:avLst/>
          </a:prstGeom>
        </p:spPr>
        <p:txBody>
          <a:bodyPr lIns="100800" rIns="100800" tIns="50400" bIns="50400" anchor="ctr"/>
          <a:p>
            <a:pPr algn="r">
              <a:lnSpc>
                <a:spcPct val="100000"/>
              </a:lnSpc>
            </a:pPr>
            <a:fld id="{FAF10FD5-7EBF-419A-922B-811D047808FA}" type="slidenum">
              <a:rPr lang="en-US" sz="4000" strike="noStrike">
                <a:solidFill>
                  <a:srgbClr val="ffffff"/>
                </a:solidFill>
                <a:latin typeface="News Gothic MT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5520" y="118440"/>
            <a:ext cx="8865720" cy="1473480"/>
          </a:xfrm>
          <a:prstGeom prst="rect">
            <a:avLst/>
          </a:prstGeom>
        </p:spPr>
        <p:txBody>
          <a:bodyPr lIns="100800" rIns="100800" tIns="50400" bIns="50400" anchor="b"/>
          <a:p>
            <a:pPr algn="ctr">
              <a:lnSpc>
                <a:spcPct val="100000"/>
              </a:lnSpc>
            </a:pPr>
            <a:r>
              <a:rPr lang="en-US" sz="5100" strike="noStrike">
                <a:solidFill>
                  <a:srgbClr val="2c7c9f"/>
                </a:solidFill>
                <a:latin typeface="News Gothic MT"/>
              </a:rPr>
              <a:t>Click to edit the title text formatClick to edit Master title style</a:t>
            </a:r>
            <a:endParaRPr/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05520" y="1764000"/>
            <a:ext cx="8865720" cy="4787280"/>
          </a:xfrm>
          <a:prstGeom prst="rect">
            <a:avLst/>
          </a:prstGeom>
        </p:spPr>
        <p:txBody>
          <a:bodyPr lIns="100800" rIns="100800" tIns="50400" bIns="50400"/>
          <a:p>
            <a:pPr>
              <a:buSzPct val="45000"/>
              <a:buFont typeface="StarSymbol"/>
              <a:buChar char=""/>
            </a:pPr>
            <a:r>
              <a:rPr lang="en-US" sz="2600" strike="noStrike">
                <a:solidFill>
                  <a:srgbClr val="595959"/>
                </a:solidFill>
                <a:latin typeface="News Gothic MT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600" strike="noStrike">
                <a:solidFill>
                  <a:srgbClr val="595959"/>
                </a:solidFill>
                <a:latin typeface="News Gothic MT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600" strike="noStrike">
                <a:solidFill>
                  <a:srgbClr val="595959"/>
                </a:solidFill>
                <a:latin typeface="News Gothic MT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600" strike="noStrike">
                <a:solidFill>
                  <a:srgbClr val="595959"/>
                </a:solidFill>
                <a:latin typeface="News Gothic MT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600" strike="noStrike">
                <a:solidFill>
                  <a:srgbClr val="595959"/>
                </a:solidFill>
                <a:latin typeface="News Gothic MT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600" strike="noStrike">
                <a:solidFill>
                  <a:srgbClr val="595959"/>
                </a:solidFill>
                <a:latin typeface="News Gothic MT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SzPct val="110000"/>
              <a:buFont typeface="Wingdings 2" charset="2"/>
              <a:buChar char=""/>
            </a:pPr>
            <a:r>
              <a:rPr lang="en-US" sz="2600" strike="noStrike">
                <a:solidFill>
                  <a:srgbClr val="595959"/>
                </a:solidFill>
                <a:latin typeface="News Gothic MT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SzPct val="110000"/>
              <a:buFont typeface="Wingdings 2" charset="2"/>
              <a:buChar char=""/>
            </a:pPr>
            <a:r>
              <a:rPr lang="en-US" sz="2400" strike="noStrike">
                <a:solidFill>
                  <a:srgbClr val="595959"/>
                </a:solidFill>
                <a:latin typeface="News Gothic MT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SzPct val="110000"/>
              <a:buFont typeface="Wingdings 2" charset="2"/>
              <a:buChar char=""/>
            </a:pPr>
            <a:r>
              <a:rPr lang="en-US" sz="2200" strike="noStrike">
                <a:solidFill>
                  <a:srgbClr val="595959"/>
                </a:solidFill>
                <a:latin typeface="News Gothic MT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SzPct val="110000"/>
              <a:buFont typeface="Wingdings 2" charset="2"/>
              <a:buChar char=""/>
            </a:pPr>
            <a:r>
              <a:rPr lang="en-US" sz="2000" strike="noStrike">
                <a:solidFill>
                  <a:srgbClr val="595959"/>
                </a:solidFill>
                <a:latin typeface="News Gothic MT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SzPct val="110000"/>
              <a:buFont typeface="Wingdings 2" charset="2"/>
              <a:buChar char=""/>
            </a:pPr>
            <a:r>
              <a:rPr lang="en-US" sz="2000" strike="noStrike">
                <a:solidFill>
                  <a:srgbClr val="595959"/>
                </a:solidFill>
                <a:latin typeface="News Gothic MT"/>
              </a:rPr>
              <a:t>Fifth level</a:t>
            </a:r>
            <a:endParaRPr/>
          </a:p>
        </p:txBody>
      </p:sp>
      <p:sp>
        <p:nvSpPr>
          <p:cNvPr id="158" name="PlaceHolder 3"/>
          <p:cNvSpPr>
            <a:spLocks noGrp="1"/>
          </p:cNvSpPr>
          <p:nvPr>
            <p:ph type="dt"/>
          </p:nvPr>
        </p:nvSpPr>
        <p:spPr>
          <a:xfrm>
            <a:off x="6206400" y="6917760"/>
            <a:ext cx="2351880" cy="402120"/>
          </a:xfrm>
          <a:prstGeom prst="rect">
            <a:avLst/>
          </a:prstGeom>
        </p:spPr>
        <p:txBody>
          <a:bodyPr lIns="100800" rIns="100800" tIns="50400" bIns="50400" anchor="ctr"/>
          <a:p>
            <a:pPr algn="r">
              <a:lnSpc>
                <a:spcPct val="100000"/>
              </a:lnSpc>
            </a:pPr>
            <a:r>
              <a:rPr lang="en-US" sz="1300" strike="noStrike">
                <a:solidFill>
                  <a:srgbClr val="ffffff"/>
                </a:solidFill>
                <a:latin typeface="News Gothic MT"/>
              </a:rPr>
              <a:t>4/27/15</a:t>
            </a:r>
            <a:endParaRPr/>
          </a:p>
        </p:txBody>
      </p:sp>
      <p:sp>
        <p:nvSpPr>
          <p:cNvPr id="159" name="PlaceHolder 4"/>
          <p:cNvSpPr>
            <a:spLocks noGrp="1"/>
          </p:cNvSpPr>
          <p:nvPr>
            <p:ph type="ftr"/>
          </p:nvPr>
        </p:nvSpPr>
        <p:spPr>
          <a:xfrm>
            <a:off x="291600" y="6917760"/>
            <a:ext cx="5336280" cy="402120"/>
          </a:xfrm>
          <a:prstGeom prst="rect">
            <a:avLst/>
          </a:prstGeom>
        </p:spPr>
        <p:txBody>
          <a:bodyPr lIns="100800" rIns="100800" tIns="50400" bIns="50400" anchor="ctr"/>
          <a:p>
            <a:pPr algn="ctr"/>
            <a:endParaRPr/>
          </a:p>
          <a:p>
            <a:pPr>
              <a:lnSpc>
                <a:spcPct val="100000"/>
              </a:lnSpc>
            </a:pPr>
            <a:r>
              <a:rPr lang="en-US" sz="1300" strike="noStrike">
                <a:solidFill>
                  <a:srgbClr val="ffffff"/>
                </a:solidFill>
                <a:latin typeface="News Gothic MT"/>
              </a:rPr>
              <a:t>              </a:t>
            </a:r>
            <a:endParaRPr/>
          </a:p>
        </p:txBody>
      </p:sp>
      <p:sp>
        <p:nvSpPr>
          <p:cNvPr id="160" name="PlaceHolder 5"/>
          <p:cNvSpPr>
            <a:spLocks noGrp="1"/>
          </p:cNvSpPr>
          <p:nvPr>
            <p:ph type="sldNum"/>
          </p:nvPr>
        </p:nvSpPr>
        <p:spPr>
          <a:xfrm>
            <a:off x="8706960" y="6917760"/>
            <a:ext cx="1091880" cy="402120"/>
          </a:xfrm>
          <a:prstGeom prst="rect">
            <a:avLst/>
          </a:prstGeom>
        </p:spPr>
        <p:txBody>
          <a:bodyPr lIns="100800" rIns="100800" tIns="50400" bIns="50400" anchor="ctr"/>
          <a:p>
            <a:pPr algn="r">
              <a:lnSpc>
                <a:spcPct val="100000"/>
              </a:lnSpc>
            </a:pPr>
            <a:fld id="{FCA699D2-EDCD-4FB0-A718-D56DAC1C2FF2}" type="slidenum">
              <a:rPr lang="en-US" sz="4000" strike="noStrike">
                <a:solidFill>
                  <a:srgbClr val="ffffff"/>
                </a:solidFill>
                <a:latin typeface="News Gothic MT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dt"/>
          </p:nvPr>
        </p:nvSpPr>
        <p:spPr>
          <a:xfrm>
            <a:off x="6206400" y="6917760"/>
            <a:ext cx="2351880" cy="402120"/>
          </a:xfrm>
          <a:prstGeom prst="rect">
            <a:avLst/>
          </a:prstGeom>
        </p:spPr>
        <p:txBody>
          <a:bodyPr lIns="100800" rIns="100800" tIns="50400" bIns="50400" anchor="ctr"/>
          <a:p>
            <a:pPr algn="r">
              <a:lnSpc>
                <a:spcPct val="100000"/>
              </a:lnSpc>
            </a:pPr>
            <a:r>
              <a:rPr lang="en-US" sz="1300" strike="noStrike">
                <a:solidFill>
                  <a:srgbClr val="ffffff"/>
                </a:solidFill>
                <a:latin typeface="News Gothic MT"/>
              </a:rPr>
              <a:t>4/27/15</a:t>
            </a:r>
            <a:endParaRPr/>
          </a:p>
        </p:txBody>
      </p:sp>
      <p:sp>
        <p:nvSpPr>
          <p:cNvPr id="196" name="PlaceHolder 2"/>
          <p:cNvSpPr>
            <a:spLocks noGrp="1"/>
          </p:cNvSpPr>
          <p:nvPr>
            <p:ph type="ftr"/>
          </p:nvPr>
        </p:nvSpPr>
        <p:spPr>
          <a:xfrm>
            <a:off x="291600" y="6917760"/>
            <a:ext cx="5336280" cy="402120"/>
          </a:xfrm>
          <a:prstGeom prst="rect">
            <a:avLst/>
          </a:prstGeom>
        </p:spPr>
        <p:txBody>
          <a:bodyPr lIns="100800" rIns="100800" tIns="50400" bIns="50400" anchor="ctr"/>
          <a:p>
            <a:pPr algn="ctr"/>
            <a:endParaRPr/>
          </a:p>
          <a:p>
            <a:pPr>
              <a:lnSpc>
                <a:spcPct val="100000"/>
              </a:lnSpc>
            </a:pPr>
            <a:r>
              <a:rPr lang="en-US" sz="1300" strike="noStrike">
                <a:solidFill>
                  <a:srgbClr val="ffffff"/>
                </a:solidFill>
                <a:latin typeface="News Gothic MT"/>
              </a:rPr>
              <a:t>              </a:t>
            </a:r>
            <a:endParaRPr/>
          </a:p>
        </p:txBody>
      </p:sp>
      <p:sp>
        <p:nvSpPr>
          <p:cNvPr id="197" name="PlaceHolder 3"/>
          <p:cNvSpPr>
            <a:spLocks noGrp="1"/>
          </p:cNvSpPr>
          <p:nvPr>
            <p:ph type="sldNum"/>
          </p:nvPr>
        </p:nvSpPr>
        <p:spPr>
          <a:xfrm>
            <a:off x="8706960" y="6917760"/>
            <a:ext cx="1091880" cy="402120"/>
          </a:xfrm>
          <a:prstGeom prst="rect">
            <a:avLst/>
          </a:prstGeom>
        </p:spPr>
        <p:txBody>
          <a:bodyPr lIns="100800" rIns="100800" tIns="50400" bIns="50400" anchor="ctr"/>
          <a:p>
            <a:pPr algn="r">
              <a:lnSpc>
                <a:spcPct val="100000"/>
              </a:lnSpc>
            </a:pPr>
            <a:fld id="{B9BBC8EF-4544-42E1-A50E-F7F69A9F774D}" type="slidenum">
              <a:rPr lang="en-US" sz="4000" strike="noStrike">
                <a:solidFill>
                  <a:srgbClr val="ffffff"/>
                </a:solidFill>
                <a:latin typeface="News Gothic MT"/>
              </a:rPr>
              <a:t>&lt;number&gt;</a:t>
            </a:fld>
            <a:endParaRPr/>
          </a:p>
        </p:txBody>
      </p:sp>
      <p:sp>
        <p:nvSpPr>
          <p:cNvPr id="198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News Gothic MT"/>
              </a:rPr>
              <a:t>Click to edit the title text format</a:t>
            </a:r>
            <a:endParaRPr/>
          </a:p>
        </p:txBody>
      </p:sp>
      <p:sp>
        <p:nvSpPr>
          <p:cNvPr id="199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News Gothic MT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200">
                <a:latin typeface="News Gothic MT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000">
                <a:latin typeface="News Gothic MT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News Gothic MT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News Gothic MT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News Gothic MT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News Gothic MT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image" Target="../media/image28.gif"/><Relationship Id="rId3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jpe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504000" y="301320"/>
            <a:ext cx="9070560" cy="585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US" sz="6000" strike="noStrike">
                <a:solidFill>
                  <a:srgbClr val="000000"/>
                </a:solidFill>
                <a:latin typeface="Arial Black"/>
                <a:ea typeface="DejaVu Sans"/>
              </a:rPr>
              <a:t>Team 1:</a:t>
            </a:r>
            <a:endParaRPr/>
          </a:p>
          <a:p>
            <a:pPr>
              <a:lnSpc>
                <a:spcPct val="100000"/>
              </a:lnSpc>
            </a:pPr>
            <a:r>
              <a:rPr lang="en-US" sz="6000" strike="noStrike">
                <a:solidFill>
                  <a:srgbClr val="000000"/>
                </a:solidFill>
                <a:latin typeface="Arial Black"/>
                <a:ea typeface="DejaVu Sans"/>
              </a:rPr>
              <a:t>Place Recognition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DejaVu Sans"/>
              </a:rPr>
              <a:t>Derek Reiersen, Esther Vasiete, Shuzhe Zhang, </a:t>
            </a:r>
            <a:endParaRPr/>
          </a:p>
          <a:p>
            <a:pPr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Arial"/>
                <a:ea typeface="DejaVu Sans"/>
              </a:rPr>
              <a:t>Kelly Kaoudis, Margaret Wheeler, Jeeeun Kim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TextShape 1"/>
          <p:cNvSpPr txBox="1"/>
          <p:nvPr/>
        </p:nvSpPr>
        <p:spPr>
          <a:xfrm>
            <a:off x="605520" y="118440"/>
            <a:ext cx="8865720" cy="1473480"/>
          </a:xfrm>
          <a:prstGeom prst="rect">
            <a:avLst/>
          </a:prstGeom>
          <a:noFill/>
          <a:ln>
            <a:noFill/>
          </a:ln>
        </p:spPr>
        <p:txBody>
          <a:bodyPr lIns="100800" rIns="100800" tIns="50400" bIns="50400" anchor="b"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2c7c9f"/>
                </a:solidFill>
                <a:latin typeface="News Gothic MT"/>
              </a:rPr>
              <a:t>CNN features, continued</a:t>
            </a:r>
            <a:endParaRPr/>
          </a:p>
        </p:txBody>
      </p:sp>
      <p:sp>
        <p:nvSpPr>
          <p:cNvPr id="303" name="TextShape 2"/>
          <p:cNvSpPr txBox="1"/>
          <p:nvPr/>
        </p:nvSpPr>
        <p:spPr>
          <a:xfrm>
            <a:off x="605520" y="1764000"/>
            <a:ext cx="8865720" cy="4787280"/>
          </a:xfrm>
          <a:prstGeom prst="rect">
            <a:avLst/>
          </a:prstGeom>
          <a:noFill/>
          <a:ln>
            <a:noFill/>
          </a:ln>
        </p:spPr>
        <p:txBody>
          <a:bodyPr lIns="100800" rIns="100800" tIns="50400" bIns="50400"/>
          <a:p>
            <a:pPr>
              <a:lnSpc>
                <a:spcPct val="100000"/>
              </a:lnSpc>
              <a:buSzPct val="110000"/>
              <a:buFont typeface="Arial"/>
              <a:buChar char="•"/>
            </a:pPr>
            <a:r>
              <a:rPr lang="en-US" sz="2600" strike="noStrike">
                <a:solidFill>
                  <a:srgbClr val="595959"/>
                </a:solidFill>
                <a:latin typeface="News Gothic MT"/>
              </a:rPr>
              <a:t>Feature: vector describing “pictorial word”</a:t>
            </a:r>
            <a:endParaRPr/>
          </a:p>
          <a:p>
            <a:pPr>
              <a:lnSpc>
                <a:spcPct val="100000"/>
              </a:lnSpc>
              <a:buSzPct val="110000"/>
              <a:buFont typeface="Arial"/>
              <a:buChar char="•"/>
            </a:pPr>
            <a:r>
              <a:rPr lang="en-US" sz="2600" strike="noStrike">
                <a:solidFill>
                  <a:srgbClr val="595959"/>
                </a:solidFill>
                <a:latin typeface="News Gothic MT"/>
              </a:rPr>
              <a:t>Extract features from layers 10 and 21</a:t>
            </a:r>
            <a:endParaRPr/>
          </a:p>
        </p:txBody>
      </p:sp>
      <p:pic>
        <p:nvPicPr>
          <p:cNvPr id="304" name="Picture 3" descr=""/>
          <p:cNvPicPr/>
          <p:nvPr/>
        </p:nvPicPr>
        <p:blipFill>
          <a:blip r:embed="rId1"/>
          <a:stretch/>
        </p:blipFill>
        <p:spPr>
          <a:xfrm>
            <a:off x="4647240" y="3044880"/>
            <a:ext cx="5433480" cy="3600000"/>
          </a:xfrm>
          <a:prstGeom prst="rect">
            <a:avLst/>
          </a:prstGeom>
          <a:ln>
            <a:noFill/>
          </a:ln>
        </p:spPr>
      </p:pic>
      <p:pic>
        <p:nvPicPr>
          <p:cNvPr id="305" name="Picture 5" descr=""/>
          <p:cNvPicPr/>
          <p:nvPr/>
        </p:nvPicPr>
        <p:blipFill>
          <a:blip r:embed="rId2"/>
          <a:stretch/>
        </p:blipFill>
        <p:spPr>
          <a:xfrm>
            <a:off x="91440" y="3344400"/>
            <a:ext cx="4438440" cy="2834640"/>
          </a:xfrm>
          <a:prstGeom prst="rect">
            <a:avLst/>
          </a:prstGeom>
          <a:ln>
            <a:noFill/>
          </a:ln>
        </p:spPr>
      </p:pic>
      <p:sp>
        <p:nvSpPr>
          <p:cNvPr id="306" name="CustomShape 3"/>
          <p:cNvSpPr/>
          <p:nvPr/>
        </p:nvSpPr>
        <p:spPr>
          <a:xfrm>
            <a:off x="0" y="7194960"/>
            <a:ext cx="8708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News Gothic MT"/>
              </a:rPr>
              <a:t>Convolutional Neural Network Based Place Recognition; Chen et al.</a:t>
            </a:r>
            <a:endParaRPr/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extShape 1"/>
          <p:cNvSpPr txBox="1"/>
          <p:nvPr/>
        </p:nvSpPr>
        <p:spPr>
          <a:xfrm>
            <a:off x="605520" y="118440"/>
            <a:ext cx="8865720" cy="1473480"/>
          </a:xfrm>
          <a:prstGeom prst="rect">
            <a:avLst/>
          </a:prstGeom>
          <a:noFill/>
          <a:ln>
            <a:noFill/>
          </a:ln>
        </p:spPr>
        <p:txBody>
          <a:bodyPr lIns="100800" rIns="100800" tIns="50400" bIns="50400" anchor="b"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2c7c9f"/>
                </a:solidFill>
                <a:latin typeface="News Gothic MT"/>
              </a:rPr>
              <a:t>Confusion Matrices: Malaga Dataset</a:t>
            </a:r>
            <a:endParaRPr/>
          </a:p>
        </p:txBody>
      </p:sp>
      <p:pic>
        <p:nvPicPr>
          <p:cNvPr id="308" name="Picture 4" descr=""/>
          <p:cNvPicPr/>
          <p:nvPr/>
        </p:nvPicPr>
        <p:blipFill>
          <a:blip r:embed="rId1"/>
          <a:stretch/>
        </p:blipFill>
        <p:spPr>
          <a:xfrm>
            <a:off x="41760" y="2027160"/>
            <a:ext cx="5198400" cy="4686840"/>
          </a:xfrm>
          <a:prstGeom prst="rect">
            <a:avLst/>
          </a:prstGeom>
          <a:ln>
            <a:noFill/>
          </a:ln>
        </p:spPr>
      </p:pic>
      <p:pic>
        <p:nvPicPr>
          <p:cNvPr id="309" name="Picture 6" descr=""/>
          <p:cNvPicPr/>
          <p:nvPr/>
        </p:nvPicPr>
        <p:blipFill>
          <a:blip r:embed="rId2"/>
          <a:stretch/>
        </p:blipFill>
        <p:spPr>
          <a:xfrm>
            <a:off x="4974840" y="2027160"/>
            <a:ext cx="5147280" cy="4686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Shape 1"/>
          <p:cNvSpPr txBox="1"/>
          <p:nvPr/>
        </p:nvSpPr>
        <p:spPr>
          <a:xfrm>
            <a:off x="605520" y="118440"/>
            <a:ext cx="8865720" cy="1473480"/>
          </a:xfrm>
          <a:prstGeom prst="rect">
            <a:avLst/>
          </a:prstGeom>
          <a:noFill/>
          <a:ln>
            <a:noFill/>
          </a:ln>
        </p:spPr>
        <p:txBody>
          <a:bodyPr lIns="100800" rIns="100800" tIns="50400" bIns="50400" anchor="b"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2c7c9f"/>
                </a:solidFill>
                <a:latin typeface="News Gothic MT"/>
              </a:rPr>
              <a:t>Confusion Matrices: </a:t>
            </a:r>
            <a:r>
              <a:rPr b="1" lang="en-US" sz="3600" strike="noStrike">
                <a:solidFill>
                  <a:srgbClr val="2c7c9f"/>
                </a:solidFill>
                <a:latin typeface="News Gothic MT"/>
              </a:rPr>
              <a:t>clbuucd </a:t>
            </a:r>
            <a:r>
              <a:rPr lang="en-US" sz="3600" strike="noStrike">
                <a:solidFill>
                  <a:srgbClr val="2c7c9f"/>
                </a:solidFill>
                <a:latin typeface="News Gothic MT"/>
              </a:rPr>
              <a:t>Dataset</a:t>
            </a:r>
            <a:r>
              <a:rPr lang="en-US" sz="5100" strike="noStrike">
                <a:solidFill>
                  <a:srgbClr val="2c7c9f"/>
                </a:solidFill>
                <a:latin typeface="News Gothic MT"/>
              </a:rPr>
              <a:t> </a:t>
            </a:r>
            <a:endParaRPr/>
          </a:p>
        </p:txBody>
      </p:sp>
      <p:pic>
        <p:nvPicPr>
          <p:cNvPr id="311" name="Picture 3" descr=""/>
          <p:cNvPicPr/>
          <p:nvPr/>
        </p:nvPicPr>
        <p:blipFill>
          <a:blip r:embed="rId1"/>
          <a:stretch/>
        </p:blipFill>
        <p:spPr>
          <a:xfrm>
            <a:off x="0" y="2039040"/>
            <a:ext cx="5030640" cy="4556520"/>
          </a:xfrm>
          <a:prstGeom prst="rect">
            <a:avLst/>
          </a:prstGeom>
          <a:ln>
            <a:noFill/>
          </a:ln>
        </p:spPr>
      </p:pic>
      <p:pic>
        <p:nvPicPr>
          <p:cNvPr id="312" name="Picture 4" descr=""/>
          <p:cNvPicPr/>
          <p:nvPr/>
        </p:nvPicPr>
        <p:blipFill>
          <a:blip r:embed="rId2"/>
          <a:stretch/>
        </p:blipFill>
        <p:spPr>
          <a:xfrm>
            <a:off x="4917600" y="2039040"/>
            <a:ext cx="5187240" cy="4556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Shape 1"/>
          <p:cNvSpPr txBox="1"/>
          <p:nvPr/>
        </p:nvSpPr>
        <p:spPr>
          <a:xfrm>
            <a:off x="605520" y="118440"/>
            <a:ext cx="8865720" cy="1473480"/>
          </a:xfrm>
          <a:prstGeom prst="rect">
            <a:avLst/>
          </a:prstGeom>
          <a:noFill/>
          <a:ln>
            <a:noFill/>
          </a:ln>
        </p:spPr>
        <p:txBody>
          <a:bodyPr lIns="100800" rIns="100800" tIns="50400" bIns="50400" anchor="b"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2c7c9f"/>
                </a:solidFill>
                <a:latin typeface="News Gothic MT"/>
              </a:rPr>
              <a:t>Precision-Recall Curve</a:t>
            </a:r>
            <a:endParaRPr/>
          </a:p>
        </p:txBody>
      </p:sp>
      <p:pic>
        <p:nvPicPr>
          <p:cNvPr id="314" name="Picture 3" descr=""/>
          <p:cNvPicPr/>
          <p:nvPr/>
        </p:nvPicPr>
        <p:blipFill>
          <a:blip r:embed="rId1"/>
          <a:stretch/>
        </p:blipFill>
        <p:spPr>
          <a:xfrm>
            <a:off x="6491880" y="1692000"/>
            <a:ext cx="3202920" cy="5730480"/>
          </a:xfrm>
          <a:prstGeom prst="rect">
            <a:avLst/>
          </a:prstGeom>
          <a:ln>
            <a:noFill/>
          </a:ln>
        </p:spPr>
      </p:pic>
      <p:sp>
        <p:nvSpPr>
          <p:cNvPr id="315" name="TextShape 2"/>
          <p:cNvSpPr txBox="1"/>
          <p:nvPr/>
        </p:nvSpPr>
        <p:spPr>
          <a:xfrm>
            <a:off x="317520" y="2052000"/>
            <a:ext cx="6086160" cy="4787280"/>
          </a:xfrm>
          <a:prstGeom prst="rect">
            <a:avLst/>
          </a:prstGeom>
          <a:noFill/>
          <a:ln>
            <a:noFill/>
          </a:ln>
        </p:spPr>
        <p:txBody>
          <a:bodyPr lIns="100800" rIns="100800" tIns="50400" bIns="50400"/>
          <a:p>
            <a:pPr>
              <a:lnSpc>
                <a:spcPct val="100000"/>
              </a:lnSpc>
              <a:buSzPct val="110000"/>
              <a:buFont typeface="Arial"/>
              <a:buChar char="•"/>
            </a:pPr>
            <a:r>
              <a:rPr lang="en-US" sz="2600" strike="noStrike">
                <a:solidFill>
                  <a:srgbClr val="595959"/>
                </a:solidFill>
                <a:latin typeface="News Gothic MT"/>
              </a:rPr>
              <a:t>tl;dr how well does the model separate the classes?</a:t>
            </a:r>
            <a:endParaRPr/>
          </a:p>
          <a:p>
            <a:pPr>
              <a:lnSpc>
                <a:spcPct val="100000"/>
              </a:lnSpc>
              <a:buSzPct val="110000"/>
              <a:buFont typeface="Arial"/>
              <a:buChar char="•"/>
            </a:pPr>
            <a:r>
              <a:rPr lang="en-US" sz="2600" strike="noStrike">
                <a:solidFill>
                  <a:srgbClr val="595959"/>
                </a:solidFill>
                <a:latin typeface="News Gothic MT"/>
              </a:rPr>
              <a:t>Recall =</a:t>
            </a:r>
            <a:r>
              <a:rPr lang="en-US" sz="2600" strike="noStrike">
                <a:solidFill>
                  <a:srgbClr val="595959"/>
                </a:solidFill>
                <a:latin typeface="News Gothic MT"/>
              </a:rPr>
              <a:t>
</a:t>
            </a:r>
            <a:r>
              <a:rPr lang="en-US" sz="2600" strike="noStrike">
                <a:solidFill>
                  <a:srgbClr val="595959"/>
                </a:solidFill>
                <a:latin typeface="News Gothic MT"/>
              </a:rPr>
              <a:t>num relevant elements retrieved / num relevant elements overall</a:t>
            </a:r>
            <a:endParaRPr/>
          </a:p>
          <a:p>
            <a:pPr>
              <a:lnSpc>
                <a:spcPct val="100000"/>
              </a:lnSpc>
              <a:buSzPct val="110000"/>
              <a:buFont typeface="Arial"/>
              <a:buChar char="•"/>
            </a:pPr>
            <a:r>
              <a:rPr lang="en-US" sz="2600" strike="noStrike">
                <a:solidFill>
                  <a:srgbClr val="595959"/>
                </a:solidFill>
                <a:latin typeface="News Gothic MT"/>
              </a:rPr>
              <a:t>Precision =</a:t>
            </a:r>
            <a:r>
              <a:rPr lang="en-US" sz="2600" strike="noStrike">
                <a:solidFill>
                  <a:srgbClr val="595959"/>
                </a:solidFill>
                <a:latin typeface="News Gothic MT"/>
              </a:rPr>
              <a:t>
</a:t>
            </a:r>
            <a:r>
              <a:rPr lang="en-US" sz="2600" strike="noStrike">
                <a:solidFill>
                  <a:srgbClr val="595959"/>
                </a:solidFill>
                <a:latin typeface="News Gothic MT"/>
              </a:rPr>
              <a:t>num relevant elements retrieved / total # elements retrieved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extShape 1"/>
          <p:cNvSpPr txBox="1"/>
          <p:nvPr/>
        </p:nvSpPr>
        <p:spPr>
          <a:xfrm>
            <a:off x="605520" y="118440"/>
            <a:ext cx="8865720" cy="1473480"/>
          </a:xfrm>
          <a:prstGeom prst="rect">
            <a:avLst/>
          </a:prstGeom>
          <a:noFill/>
          <a:ln>
            <a:noFill/>
          </a:ln>
        </p:spPr>
        <p:txBody>
          <a:bodyPr lIns="100800" rIns="100800" tIns="50400" bIns="50400" anchor="b"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2c7c9f"/>
                </a:solidFill>
                <a:latin typeface="News Gothic MT"/>
              </a:rPr>
              <a:t>Malaga Precision-Recall</a:t>
            </a:r>
            <a:endParaRPr/>
          </a:p>
        </p:txBody>
      </p:sp>
      <p:pic>
        <p:nvPicPr>
          <p:cNvPr id="317" name="Picture 4" descr=""/>
          <p:cNvPicPr/>
          <p:nvPr/>
        </p:nvPicPr>
        <p:blipFill>
          <a:blip r:embed="rId1"/>
          <a:stretch/>
        </p:blipFill>
        <p:spPr>
          <a:xfrm>
            <a:off x="1423440" y="1715040"/>
            <a:ext cx="7392600" cy="5637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extShape 1"/>
          <p:cNvSpPr txBox="1"/>
          <p:nvPr/>
        </p:nvSpPr>
        <p:spPr>
          <a:xfrm>
            <a:off x="605520" y="118440"/>
            <a:ext cx="8865720" cy="1473480"/>
          </a:xfrm>
          <a:prstGeom prst="rect">
            <a:avLst/>
          </a:prstGeom>
          <a:noFill/>
          <a:ln>
            <a:noFill/>
          </a:ln>
        </p:spPr>
        <p:txBody>
          <a:bodyPr lIns="100800" rIns="100800" tIns="50400" bIns="50400" anchor="b"/>
          <a:p>
            <a:pPr algn="ctr">
              <a:lnSpc>
                <a:spcPct val="100000"/>
              </a:lnSpc>
            </a:pPr>
            <a:r>
              <a:rPr b="1" lang="en-US" sz="3600" strike="noStrike">
                <a:solidFill>
                  <a:srgbClr val="2c7c9f"/>
                </a:solidFill>
                <a:latin typeface="News Gothic MT"/>
              </a:rPr>
              <a:t>cluubcd</a:t>
            </a:r>
            <a:r>
              <a:rPr lang="en-US" sz="3600" strike="noStrike">
                <a:solidFill>
                  <a:srgbClr val="2c7c9f"/>
                </a:solidFill>
                <a:latin typeface="News Gothic MT"/>
              </a:rPr>
              <a:t> Precision-Recall</a:t>
            </a:r>
            <a:endParaRPr/>
          </a:p>
        </p:txBody>
      </p:sp>
      <p:pic>
        <p:nvPicPr>
          <p:cNvPr id="319" name="Picture 3" descr=""/>
          <p:cNvPicPr/>
          <p:nvPr/>
        </p:nvPicPr>
        <p:blipFill>
          <a:blip r:embed="rId1"/>
          <a:stretch/>
        </p:blipFill>
        <p:spPr>
          <a:xfrm>
            <a:off x="1324800" y="1620000"/>
            <a:ext cx="7656840" cy="5762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extShape 1"/>
          <p:cNvSpPr txBox="1"/>
          <p:nvPr/>
        </p:nvSpPr>
        <p:spPr>
          <a:xfrm>
            <a:off x="605520" y="118440"/>
            <a:ext cx="8865720" cy="1473480"/>
          </a:xfrm>
          <a:prstGeom prst="rect">
            <a:avLst/>
          </a:prstGeom>
          <a:noFill/>
          <a:ln>
            <a:noFill/>
          </a:ln>
        </p:spPr>
        <p:txBody>
          <a:bodyPr lIns="100800" rIns="100800" tIns="50400" bIns="50400" anchor="b"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2c7c9f"/>
                </a:solidFill>
                <a:latin typeface="News Gothic MT"/>
              </a:rPr>
              <a:t>Neural network training experiment</a:t>
            </a:r>
            <a:endParaRPr/>
          </a:p>
        </p:txBody>
      </p:sp>
      <p:sp>
        <p:nvSpPr>
          <p:cNvPr id="321" name="TextShape 2"/>
          <p:cNvSpPr txBox="1"/>
          <p:nvPr/>
        </p:nvSpPr>
        <p:spPr>
          <a:xfrm>
            <a:off x="605520" y="1764000"/>
            <a:ext cx="8865720" cy="4787280"/>
          </a:xfrm>
          <a:prstGeom prst="rect">
            <a:avLst/>
          </a:prstGeom>
          <a:noFill/>
          <a:ln>
            <a:noFill/>
          </a:ln>
        </p:spPr>
        <p:txBody>
          <a:bodyPr lIns="100800" rIns="100800" tIns="50400" bIns="50400"/>
          <a:p>
            <a:pPr>
              <a:lnSpc>
                <a:spcPct val="100000"/>
              </a:lnSpc>
              <a:buSzPct val="110000"/>
              <a:buFont typeface="Arial"/>
              <a:buChar char="•"/>
            </a:pPr>
            <a:r>
              <a:rPr lang="en-US" sz="2400" strike="noStrike">
                <a:solidFill>
                  <a:srgbClr val="595959"/>
                </a:solidFill>
                <a:latin typeface="News Gothic MT"/>
              </a:rPr>
              <a:t>We made a pre-trained neural network work, how about trying to train a CNN on our own data?</a:t>
            </a:r>
            <a:endParaRPr/>
          </a:p>
          <a:p>
            <a:pPr>
              <a:lnSpc>
                <a:spcPct val="100000"/>
              </a:lnSpc>
              <a:buSzPct val="110000"/>
              <a:buFont typeface="Arial"/>
              <a:buChar char="•"/>
            </a:pPr>
            <a:r>
              <a:rPr lang="en-US" sz="2400" strike="noStrike">
                <a:solidFill>
                  <a:srgbClr val="595959"/>
                </a:solidFill>
                <a:latin typeface="News Gothic MT"/>
              </a:rPr>
              <a:t>Caffe: deep learning framework out of UC Berkeley</a:t>
            </a:r>
            <a:endParaRPr/>
          </a:p>
          <a:p>
            <a:pPr>
              <a:lnSpc>
                <a:spcPct val="100000"/>
              </a:lnSpc>
              <a:buSzPct val="110000"/>
              <a:buFont typeface="Arial"/>
              <a:buChar char="•"/>
            </a:pPr>
            <a:r>
              <a:rPr lang="en-US" sz="2400" strike="noStrike">
                <a:solidFill>
                  <a:srgbClr val="595959"/>
                </a:solidFill>
                <a:latin typeface="News Gothic MT"/>
              </a:rPr>
              <a:t>Imagenet framework on Malaga Dataset Extract #7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 strike="noStrike">
                <a:solidFill>
                  <a:srgbClr val="595959"/>
                </a:solidFill>
                <a:latin typeface="News Gothic MT"/>
              </a:rPr>
              <a:t>In general: train on images from first loop, classify on images from second loop</a:t>
            </a:r>
            <a:endParaRPr/>
          </a:p>
          <a:p>
            <a:pPr>
              <a:lnSpc>
                <a:spcPct val="100000"/>
              </a:lnSpc>
              <a:buSzPct val="110000"/>
              <a:buFont typeface="Arial"/>
              <a:buChar char="•"/>
            </a:pPr>
            <a:r>
              <a:rPr lang="en-US" sz="2400" strike="noStrike">
                <a:solidFill>
                  <a:srgbClr val="595959"/>
                </a:solidFill>
                <a:latin typeface="News Gothic MT"/>
              </a:rPr>
              <a:t>Results may likely improve with a larger dataset</a:t>
            </a:r>
            <a:endParaRPr/>
          </a:p>
          <a:p>
            <a:pPr lvl="1">
              <a:buSzPct val="75000"/>
              <a:buFont typeface="StarSymbol"/>
              <a:buChar char=""/>
            </a:pPr>
            <a:endParaRPr/>
          </a:p>
        </p:txBody>
      </p:sp>
      <p:sp>
        <p:nvSpPr>
          <p:cNvPr id="322" name="CustomShape 3"/>
          <p:cNvSpPr/>
          <p:nvPr/>
        </p:nvSpPr>
        <p:spPr>
          <a:xfrm>
            <a:off x="504000" y="6967440"/>
            <a:ext cx="95763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News Gothic MT"/>
              </a:rPr>
              <a:t>http://caffe.berkeleyvision.org/</a:t>
            </a:r>
            <a:endParaRPr/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extShape 1"/>
          <p:cNvSpPr txBox="1"/>
          <p:nvPr/>
        </p:nvSpPr>
        <p:spPr>
          <a:xfrm>
            <a:off x="605520" y="118440"/>
            <a:ext cx="8865720" cy="1473480"/>
          </a:xfrm>
          <a:prstGeom prst="rect">
            <a:avLst/>
          </a:prstGeom>
          <a:noFill/>
          <a:ln>
            <a:noFill/>
          </a:ln>
        </p:spPr>
        <p:txBody>
          <a:bodyPr lIns="100800" rIns="100800" tIns="50400" bIns="50400" anchor="b"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2c7c9f"/>
                </a:solidFill>
                <a:latin typeface="News Gothic MT"/>
              </a:rPr>
              <a:t>Results and Future Work</a:t>
            </a:r>
            <a:endParaRPr/>
          </a:p>
        </p:txBody>
      </p:sp>
      <p:sp>
        <p:nvSpPr>
          <p:cNvPr id="324" name="TextShape 2"/>
          <p:cNvSpPr txBox="1"/>
          <p:nvPr/>
        </p:nvSpPr>
        <p:spPr>
          <a:xfrm>
            <a:off x="605520" y="1764000"/>
            <a:ext cx="8865720" cy="4787280"/>
          </a:xfrm>
          <a:prstGeom prst="rect">
            <a:avLst/>
          </a:prstGeom>
          <a:noFill/>
          <a:ln>
            <a:noFill/>
          </a:ln>
        </p:spPr>
        <p:txBody>
          <a:bodyPr lIns="100800" rIns="100800" tIns="50400" bIns="50400"/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News Gothic MT"/>
              </a:rPr>
              <a:t>Video Google-style BoW worked well on our </a:t>
            </a:r>
            <a:r>
              <a:rPr lang="en-US" sz="2600">
                <a:latin typeface="News Gothic MT"/>
              </a:rPr>
              <a:t>
</a:t>
            </a:r>
            <a:r>
              <a:rPr lang="en-US" sz="2600">
                <a:latin typeface="News Gothic MT"/>
              </a:rPr>
              <a:t>small datasets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News Gothic MT"/>
              </a:rPr>
              <a:t>BoW with OverFeat also worked well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News Gothic MT"/>
              </a:rPr>
              <a:t>Caffe needs a little work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News Gothic MT"/>
              </a:rPr>
              <a:t>Trying larger datasets?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News Gothic MT"/>
              </a:rPr>
              <a:t>Different feature normalization methods?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News Gothic MT"/>
              </a:rPr>
              <a:t>HoG and other kinds of descriptors?</a:t>
            </a:r>
            <a:endParaRPr/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extShape 1"/>
          <p:cNvSpPr txBox="1"/>
          <p:nvPr/>
        </p:nvSpPr>
        <p:spPr>
          <a:xfrm>
            <a:off x="605520" y="118440"/>
            <a:ext cx="8865720" cy="1473480"/>
          </a:xfrm>
          <a:prstGeom prst="rect">
            <a:avLst/>
          </a:prstGeom>
          <a:noFill/>
          <a:ln>
            <a:noFill/>
          </a:ln>
        </p:spPr>
        <p:txBody>
          <a:bodyPr lIns="100800" rIns="100800" tIns="50400" bIns="50400" anchor="b"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2c7c9f"/>
                </a:solidFill>
                <a:latin typeface="News Gothic MT"/>
              </a:rPr>
              <a:t>Sources</a:t>
            </a:r>
            <a:endParaRPr/>
          </a:p>
        </p:txBody>
      </p:sp>
      <p:sp>
        <p:nvSpPr>
          <p:cNvPr id="326" name="TextShape 2"/>
          <p:cNvSpPr txBox="1"/>
          <p:nvPr/>
        </p:nvSpPr>
        <p:spPr>
          <a:xfrm>
            <a:off x="605520" y="1764000"/>
            <a:ext cx="8865720" cy="4787280"/>
          </a:xfrm>
          <a:prstGeom prst="rect">
            <a:avLst/>
          </a:prstGeom>
          <a:noFill/>
          <a:ln>
            <a:noFill/>
          </a:ln>
        </p:spPr>
        <p:txBody>
          <a:bodyPr lIns="100800" rIns="100800" tIns="50400" bIns="50400"/>
          <a:p>
            <a:pPr algn="ctr"/>
            <a:r>
              <a:rPr lang="en-US" strike="noStrike">
                <a:latin typeface="News Gothic MT"/>
              </a:rPr>
              <a:t>
</a:t>
            </a:r>
            <a:r>
              <a:rPr lang="en-US" sz="2400" strike="noStrike">
                <a:latin typeface="News Gothic MT"/>
              </a:rPr>
              <a:t>Video Google: robots.ox.ac.uk/~vgg/publications/papers/sivic03.pdf</a:t>
            </a:r>
            <a:endParaRPr/>
          </a:p>
          <a:p>
            <a:pPr algn="ctr"/>
            <a:r>
              <a:rPr lang="en-US" sz="2400" strike="noStrike">
                <a:latin typeface="News Gothic MT"/>
              </a:rPr>
              <a:t>Overfeat: github.com/sermanet/OverFeat</a:t>
            </a:r>
            <a:endParaRPr/>
          </a:p>
          <a:p>
            <a:pPr algn="ctr"/>
            <a:r>
              <a:rPr lang="en-US" sz="2400" strike="noStrike">
                <a:latin typeface="News Gothic MT"/>
              </a:rPr>
              <a:t>CAFFE: caffe.berkeleyvision.org/</a:t>
            </a:r>
            <a:endParaRPr/>
          </a:p>
          <a:p>
            <a:pPr algn="ctr"/>
            <a:r>
              <a:rPr lang="en-US" strike="noStrike">
                <a:latin typeface="News Gothic MT"/>
              </a:rPr>
              <a:t>
</a:t>
            </a:r>
            <a:endParaRPr/>
          </a:p>
          <a:p>
            <a:endParaRPr/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Shape 1"/>
          <p:cNvSpPr txBox="1"/>
          <p:nvPr/>
        </p:nvSpPr>
        <p:spPr>
          <a:xfrm>
            <a:off x="605520" y="118440"/>
            <a:ext cx="8865720" cy="1473480"/>
          </a:xfrm>
          <a:prstGeom prst="rect">
            <a:avLst/>
          </a:prstGeom>
          <a:noFill/>
          <a:ln>
            <a:noFill/>
          </a:ln>
        </p:spPr>
        <p:txBody>
          <a:bodyPr lIns="100800" rIns="100800" tIns="50400" bIns="50400" anchor="b"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2c7c9f"/>
                </a:solidFill>
                <a:latin typeface="News Gothic MT"/>
              </a:rPr>
              <a:t>Project Overview</a:t>
            </a:r>
            <a:endParaRPr/>
          </a:p>
        </p:txBody>
      </p:sp>
      <p:sp>
        <p:nvSpPr>
          <p:cNvPr id="277" name="TextShape 2"/>
          <p:cNvSpPr txBox="1"/>
          <p:nvPr/>
        </p:nvSpPr>
        <p:spPr>
          <a:xfrm>
            <a:off x="605520" y="1764000"/>
            <a:ext cx="8865720" cy="4787280"/>
          </a:xfrm>
          <a:prstGeom prst="rect">
            <a:avLst/>
          </a:prstGeom>
          <a:noFill/>
          <a:ln>
            <a:noFill/>
          </a:ln>
        </p:spPr>
        <p:txBody>
          <a:bodyPr lIns="100800" rIns="100800" tIns="50400" bIns="50400"/>
          <a:p>
            <a:pPr>
              <a:lnSpc>
                <a:spcPct val="100000"/>
              </a:lnSpc>
              <a:buSzPct val="110000"/>
              <a:buFont typeface="Arial"/>
              <a:buChar char="•"/>
            </a:pPr>
            <a:r>
              <a:rPr lang="en-US" sz="2600" strike="noStrike">
                <a:solidFill>
                  <a:srgbClr val="595959"/>
                </a:solidFill>
                <a:latin typeface="News Gothic MT"/>
              </a:rPr>
              <a:t>Place Recognition using two different methods</a:t>
            </a:r>
            <a:endParaRPr/>
          </a:p>
          <a:p>
            <a:pPr lvl="1">
              <a:lnSpc>
                <a:spcPct val="100000"/>
              </a:lnSpc>
              <a:buSzPct val="110000"/>
              <a:buFont typeface="Arial"/>
              <a:buChar char="•"/>
            </a:pPr>
            <a:r>
              <a:rPr lang="en-US" sz="2200" strike="noStrike">
                <a:solidFill>
                  <a:srgbClr val="595959"/>
                </a:solidFill>
                <a:latin typeface="News Gothic MT"/>
              </a:rPr>
              <a:t>Bag of Words with SIFT descriptors</a:t>
            </a:r>
            <a:endParaRPr/>
          </a:p>
          <a:p>
            <a:pPr lvl="1">
              <a:lnSpc>
                <a:spcPct val="100000"/>
              </a:lnSpc>
              <a:buSzPct val="110000"/>
              <a:buFont typeface="Arial"/>
              <a:buChar char="•"/>
            </a:pPr>
            <a:r>
              <a:rPr lang="en-US" sz="2200" strike="noStrike">
                <a:solidFill>
                  <a:srgbClr val="595959"/>
                </a:solidFill>
                <a:latin typeface="News Gothic MT"/>
              </a:rPr>
              <a:t>Features extracted from a Convolution Neural Network</a:t>
            </a:r>
            <a:endParaRPr/>
          </a:p>
          <a:p>
            <a:pPr>
              <a:lnSpc>
                <a:spcPct val="100000"/>
              </a:lnSpc>
              <a:buSzPct val="110000"/>
              <a:buFont typeface="Arial"/>
              <a:buChar char="•"/>
            </a:pPr>
            <a:r>
              <a:rPr lang="en-US" sz="2600" strike="noStrike">
                <a:solidFill>
                  <a:srgbClr val="595959"/>
                </a:solidFill>
                <a:latin typeface="News Gothic MT"/>
              </a:rPr>
              <a:t>Classify with One-Against-All SVM</a:t>
            </a:r>
            <a:endParaRPr/>
          </a:p>
          <a:p>
            <a:pPr>
              <a:lnSpc>
                <a:spcPct val="100000"/>
              </a:lnSpc>
              <a:buSzPct val="110000"/>
              <a:buFont typeface="Arial"/>
              <a:buChar char="•"/>
            </a:pPr>
            <a:r>
              <a:rPr lang="en-US" sz="2600" strike="noStrike">
                <a:solidFill>
                  <a:srgbClr val="595959"/>
                </a:solidFill>
                <a:latin typeface="News Gothic MT"/>
              </a:rPr>
              <a:t>Test for loop closure on Malaga Urban Dataset</a:t>
            </a:r>
            <a:endParaRPr/>
          </a:p>
          <a:p>
            <a:pPr>
              <a:lnSpc>
                <a:spcPct val="100000"/>
              </a:lnSpc>
              <a:buSzPct val="110000"/>
              <a:buFont typeface="Arial"/>
              <a:buChar char="•"/>
            </a:pPr>
            <a:r>
              <a:rPr lang="en-US" sz="2600" strike="noStrike">
                <a:solidFill>
                  <a:srgbClr val="595959"/>
                </a:solidFill>
                <a:latin typeface="News Gothic MT"/>
              </a:rPr>
              <a:t>Test for loop closure on custom local Boulder university urban campus dataset (</a:t>
            </a:r>
            <a:r>
              <a:rPr b="1" lang="en-US" sz="2600" strike="noStrike">
                <a:solidFill>
                  <a:srgbClr val="595959"/>
                </a:solidFill>
                <a:latin typeface="News Gothic MT"/>
              </a:rPr>
              <a:t>clbuucd</a:t>
            </a:r>
            <a:r>
              <a:rPr lang="en-US" sz="2600" strike="noStrike">
                <a:solidFill>
                  <a:srgbClr val="595959"/>
                </a:solidFill>
                <a:latin typeface="News Gothic MT"/>
              </a:rPr>
              <a:t>)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Shape 1"/>
          <p:cNvSpPr txBox="1"/>
          <p:nvPr/>
        </p:nvSpPr>
        <p:spPr>
          <a:xfrm>
            <a:off x="605520" y="118440"/>
            <a:ext cx="8865720" cy="1473480"/>
          </a:xfrm>
          <a:prstGeom prst="rect">
            <a:avLst/>
          </a:prstGeom>
          <a:noFill/>
          <a:ln>
            <a:noFill/>
          </a:ln>
        </p:spPr>
        <p:txBody>
          <a:bodyPr lIns="100800" rIns="100800" tIns="50400" bIns="50400" anchor="b"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2c7c9f"/>
                </a:solidFill>
                <a:latin typeface="News Gothic MT"/>
              </a:rPr>
              <a:t>Malaga Urban Dataset Extract #7</a:t>
            </a:r>
            <a:endParaRPr/>
          </a:p>
        </p:txBody>
      </p:sp>
      <p:sp>
        <p:nvSpPr>
          <p:cNvPr id="279" name="TextShape 2"/>
          <p:cNvSpPr txBox="1"/>
          <p:nvPr/>
        </p:nvSpPr>
        <p:spPr>
          <a:xfrm>
            <a:off x="389520" y="1764000"/>
            <a:ext cx="4880880" cy="3905280"/>
          </a:xfrm>
          <a:prstGeom prst="rect">
            <a:avLst/>
          </a:prstGeom>
          <a:noFill/>
          <a:ln>
            <a:noFill/>
          </a:ln>
        </p:spPr>
        <p:txBody>
          <a:bodyPr lIns="100800" rIns="100800" tIns="50400" bIns="50400"/>
          <a:p>
            <a:pPr>
              <a:lnSpc>
                <a:spcPct val="100000"/>
              </a:lnSpc>
              <a:buSzPct val="110000"/>
              <a:buFont typeface="Arial"/>
              <a:buChar char="•"/>
            </a:pPr>
            <a:r>
              <a:rPr lang="en-US" sz="2200" strike="noStrike">
                <a:solidFill>
                  <a:srgbClr val="595959"/>
                </a:solidFill>
                <a:latin typeface="News Gothic MT"/>
              </a:rPr>
              <a:t>“</a:t>
            </a:r>
            <a:r>
              <a:rPr lang="en-US" sz="2200" strike="noStrike">
                <a:solidFill>
                  <a:srgbClr val="595959"/>
                </a:solidFill>
                <a:latin typeface="News Gothic MT"/>
              </a:rPr>
              <a:t>Short avenue loop closure”</a:t>
            </a:r>
            <a:endParaRPr/>
          </a:p>
          <a:p>
            <a:pPr>
              <a:lnSpc>
                <a:spcPct val="100000"/>
              </a:lnSpc>
              <a:buSzPct val="110000"/>
              <a:buFont typeface="Arial"/>
              <a:buChar char="•"/>
            </a:pPr>
            <a:r>
              <a:rPr lang="en-US" sz="2200" strike="noStrike">
                <a:solidFill>
                  <a:srgbClr val="595959"/>
                </a:solidFill>
                <a:latin typeface="News Gothic MT"/>
              </a:rPr>
              <a:t>~1700 raw stereo images</a:t>
            </a:r>
            <a:endParaRPr/>
          </a:p>
          <a:p>
            <a:pPr>
              <a:lnSpc>
                <a:spcPct val="100000"/>
              </a:lnSpc>
              <a:buSzPct val="110000"/>
              <a:buFont typeface="Arial"/>
              <a:buChar char="•"/>
            </a:pPr>
            <a:r>
              <a:rPr lang="en-US" sz="2200" strike="noStrike">
                <a:solidFill>
                  <a:srgbClr val="595959"/>
                </a:solidFill>
                <a:latin typeface="News Gothic MT"/>
              </a:rPr>
              <a:t>Dataset also includes camera data, GPS data, LIDAR data</a:t>
            </a:r>
            <a:endParaRPr/>
          </a:p>
          <a:p>
            <a:pPr>
              <a:lnSpc>
                <a:spcPct val="100000"/>
              </a:lnSpc>
              <a:buSzPct val="110000"/>
              <a:buFont typeface="Arial"/>
              <a:buChar char="•"/>
            </a:pPr>
            <a:r>
              <a:rPr lang="en-US" sz="2200" strike="noStrike">
                <a:solidFill>
                  <a:srgbClr val="595959"/>
                </a:solidFill>
                <a:latin typeface="News Gothic MT"/>
              </a:rPr>
              <a:t>Use left camera and GPS data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200" strike="noStrike">
                <a:solidFill>
                  <a:srgbClr val="595959"/>
                </a:solidFill>
                <a:latin typeface="News Gothic MT"/>
              </a:rPr>
              <a:t>camera for place recognition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200" strike="noStrike">
                <a:solidFill>
                  <a:srgbClr val="595959"/>
                </a:solidFill>
                <a:latin typeface="News Gothic MT"/>
              </a:rPr>
              <a:t>GPS data to visualize path and loop closure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80" name="CustomShape 3"/>
          <p:cNvSpPr/>
          <p:nvPr/>
        </p:nvSpPr>
        <p:spPr>
          <a:xfrm>
            <a:off x="321840" y="6850800"/>
            <a:ext cx="9758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News Gothic MT"/>
              </a:rPr>
              <a:t>http://www.mrpt.org/MalagaUrbanDataset</a:t>
            </a:r>
            <a:endParaRPr/>
          </a:p>
        </p:txBody>
      </p:sp>
      <p:pic>
        <p:nvPicPr>
          <p:cNvPr id="281" name="" descr=""/>
          <p:cNvPicPr/>
          <p:nvPr/>
        </p:nvPicPr>
        <p:blipFill>
          <a:blip r:embed="rId1"/>
          <a:stretch/>
        </p:blipFill>
        <p:spPr>
          <a:xfrm>
            <a:off x="5178960" y="1866600"/>
            <a:ext cx="4513680" cy="4442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shortloop_pic.avi" descr=""/>
          <p:cNvPicPr/>
          <p:nvPr/>
        </p:nvPicPr>
        <p:blipFill>
          <a:blip r:embed="rId1"/>
          <a:stretch/>
        </p:blipFill>
        <p:spPr>
          <a:xfrm>
            <a:off x="2226960" y="0"/>
            <a:ext cx="5123520" cy="3659040"/>
          </a:xfrm>
          <a:prstGeom prst="rect">
            <a:avLst/>
          </a:prstGeom>
          <a:ln>
            <a:noFill/>
          </a:ln>
        </p:spPr>
      </p:pic>
      <p:pic>
        <p:nvPicPr>
          <p:cNvPr id="283" name="shortloop_gps.avi" descr=""/>
          <p:cNvPicPr/>
          <p:nvPr/>
        </p:nvPicPr>
        <p:blipFill>
          <a:blip r:embed="rId2"/>
          <a:stretch/>
        </p:blipFill>
        <p:spPr>
          <a:xfrm>
            <a:off x="2226960" y="3763800"/>
            <a:ext cx="5123520" cy="3795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after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66"/>
                            </p:stCondLst>
                            <p:childTnLst>
                              <p:par>
                                <p:cTn id="13" nodeType="after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14" restart="whenNotActive" nodeType="interactiveSeq" fill="hold">
                <p:childTnLst>
                  <p:par>
                    <p:cTn id="15" fill="hold">
                      <p:stCondLst/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18" restart="whenNotActive" nodeType="interactiveSeq" fill="hold">
                <p:childTnLst>
                  <p:par>
                    <p:cTn id="19" fill="hold">
                      <p:stCondLst/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extShape 1"/>
          <p:cNvSpPr txBox="1"/>
          <p:nvPr/>
        </p:nvSpPr>
        <p:spPr>
          <a:xfrm>
            <a:off x="605520" y="118440"/>
            <a:ext cx="8865720" cy="1473480"/>
          </a:xfrm>
          <a:prstGeom prst="rect">
            <a:avLst/>
          </a:prstGeom>
          <a:noFill/>
          <a:ln>
            <a:noFill/>
          </a:ln>
        </p:spPr>
        <p:txBody>
          <a:bodyPr lIns="100800" rIns="100800" tIns="50400" bIns="50400" anchor="b"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2c7c9f"/>
                </a:solidFill>
                <a:latin typeface="News Gothic MT"/>
              </a:rPr>
              <a:t>Campus Dataset, </a:t>
            </a:r>
            <a:r>
              <a:rPr b="1" lang="en-US" sz="3600" strike="noStrike">
                <a:solidFill>
                  <a:srgbClr val="2c7c9f"/>
                </a:solidFill>
                <a:latin typeface="News Gothic MT"/>
              </a:rPr>
              <a:t>clbuucd</a:t>
            </a:r>
            <a:endParaRPr/>
          </a:p>
        </p:txBody>
      </p:sp>
      <p:sp>
        <p:nvSpPr>
          <p:cNvPr id="285" name="TextShape 2"/>
          <p:cNvSpPr txBox="1"/>
          <p:nvPr/>
        </p:nvSpPr>
        <p:spPr>
          <a:xfrm>
            <a:off x="245520" y="1800000"/>
            <a:ext cx="5155200" cy="4600800"/>
          </a:xfrm>
          <a:prstGeom prst="rect">
            <a:avLst/>
          </a:prstGeom>
          <a:noFill/>
          <a:ln>
            <a:noFill/>
          </a:ln>
        </p:spPr>
        <p:txBody>
          <a:bodyPr lIns="100800" rIns="100800" tIns="50400" bIns="50400"/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200" strike="noStrike">
                <a:solidFill>
                  <a:srgbClr val="595959"/>
                </a:solidFill>
                <a:latin typeface="News Gothic MT"/>
              </a:rPr>
              <a:t>Short </a:t>
            </a:r>
            <a:r>
              <a:rPr i="1" lang="en-US" sz="2200" strike="noStrike">
                <a:solidFill>
                  <a:srgbClr val="595959"/>
                </a:solidFill>
                <a:latin typeface="News Gothic MT"/>
              </a:rPr>
              <a:t>walking</a:t>
            </a:r>
            <a:r>
              <a:rPr lang="en-US" sz="2200" strike="noStrike">
                <a:solidFill>
                  <a:srgbClr val="595959"/>
                </a:solidFill>
                <a:latin typeface="News Gothic MT"/>
              </a:rPr>
              <a:t> loop closure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200" strike="noStrike">
                <a:solidFill>
                  <a:srgbClr val="595959"/>
                </a:solidFill>
                <a:latin typeface="News Gothic MT"/>
              </a:rPr>
              <a:t>248 images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200" strike="noStrike">
                <a:solidFill>
                  <a:srgbClr val="595959"/>
                </a:solidFill>
                <a:latin typeface="News Gothic MT"/>
              </a:rPr>
              <a:t>Images distance ~22 ft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200" strike="noStrike">
                <a:solidFill>
                  <a:srgbClr val="595959"/>
                </a:solidFill>
                <a:latin typeface="News Gothic MT"/>
              </a:rPr>
              <a:t>two complete loops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200" strike="noStrike">
                <a:solidFill>
                  <a:srgbClr val="595959"/>
                </a:solidFill>
                <a:latin typeface="News Gothic MT"/>
              </a:rPr>
              <a:t>GPS data,mono images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200" strike="noStrike">
                <a:solidFill>
                  <a:srgbClr val="595959"/>
                </a:solidFill>
                <a:latin typeface="News Gothic MT"/>
              </a:rPr>
              <a:t>Greater challenge than </a:t>
            </a:r>
            <a:r>
              <a:rPr lang="en-US" sz="2200" strike="noStrike">
                <a:solidFill>
                  <a:srgbClr val="595959"/>
                </a:solidFill>
                <a:latin typeface="News Gothic MT"/>
              </a:rPr>
              <a:t>
</a:t>
            </a:r>
            <a:r>
              <a:rPr lang="en-US" sz="2200" strike="noStrike">
                <a:solidFill>
                  <a:srgbClr val="595959"/>
                </a:solidFill>
                <a:latin typeface="News Gothic MT"/>
              </a:rPr>
              <a:t>Malaga Urban Dataset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US" sz="2200" strike="noStrike">
                <a:solidFill>
                  <a:srgbClr val="595959"/>
                </a:solidFill>
                <a:latin typeface="News Gothic MT"/>
              </a:rPr>
              <a:t>People in images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US" sz="2200" strike="noStrike">
                <a:solidFill>
                  <a:srgbClr val="595959"/>
                </a:solidFill>
                <a:latin typeface="News Gothic MT"/>
              </a:rPr>
              <a:t>Walking, not driving 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US" sz="2200" strike="noStrike">
                <a:solidFill>
                  <a:srgbClr val="595959"/>
                </a:solidFill>
                <a:latin typeface="News Gothic MT"/>
              </a:rPr>
              <a:t>Fewer images overall</a:t>
            </a:r>
            <a:endParaRPr/>
          </a:p>
        </p:txBody>
      </p:sp>
      <p:pic>
        <p:nvPicPr>
          <p:cNvPr id="286" name="" descr=""/>
          <p:cNvPicPr/>
          <p:nvPr/>
        </p:nvPicPr>
        <p:blipFill>
          <a:blip r:embed="rId1"/>
          <a:stretch/>
        </p:blipFill>
        <p:spPr>
          <a:xfrm>
            <a:off x="5273280" y="2080800"/>
            <a:ext cx="4327920" cy="4722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2" dur="indefinite" restart="never" nodeType="tmRoot">
          <p:childTnLst>
            <p:seq>
              <p:cTn id="2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campus_pic.avi" descr=""/>
          <p:cNvPicPr/>
          <p:nvPr/>
        </p:nvPicPr>
        <p:blipFill>
          <a:blip r:embed="rId1"/>
          <a:stretch/>
        </p:blipFill>
        <p:spPr>
          <a:xfrm>
            <a:off x="2194560" y="0"/>
            <a:ext cx="5760720" cy="3809520"/>
          </a:xfrm>
          <a:prstGeom prst="rect">
            <a:avLst/>
          </a:prstGeom>
          <a:ln>
            <a:noFill/>
          </a:ln>
        </p:spPr>
      </p:pic>
      <p:pic>
        <p:nvPicPr>
          <p:cNvPr id="288" name="campus_gps.avi" descr=""/>
          <p:cNvPicPr/>
          <p:nvPr/>
        </p:nvPicPr>
        <p:blipFill>
          <a:blip r:embed="rId2"/>
          <a:stretch/>
        </p:blipFill>
        <p:spPr>
          <a:xfrm>
            <a:off x="2194560" y="3914280"/>
            <a:ext cx="5760720" cy="3645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4" dur="indefinite" restart="never" nodeType="tmRoot">
          <p:childTnLst>
            <p:seq>
              <p:cTn id="25" dur="indefinite" nodeType="mainSeq"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nodeType="after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6533"/>
                            </p:stCondLst>
                            <p:childTnLst>
                              <p:par>
                                <p:cTn id="30" nodeType="after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31" restart="whenNotActive" nodeType="interactiveSeq" fill="hold">
                <p:childTnLst>
                  <p:par>
                    <p:cTn id="32" fill="hold">
                      <p:stCondLst/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nodeType="click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35" restart="whenNotActive" nodeType="interactiveSeq" fill="hold">
                <p:childTnLst>
                  <p:par>
                    <p:cTn id="36" fill="hold">
                      <p:stCondLst/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nodeType="click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extShape 1"/>
          <p:cNvSpPr txBox="1"/>
          <p:nvPr/>
        </p:nvSpPr>
        <p:spPr>
          <a:xfrm>
            <a:off x="605520" y="118440"/>
            <a:ext cx="8865720" cy="1473480"/>
          </a:xfrm>
          <a:prstGeom prst="rect">
            <a:avLst/>
          </a:prstGeom>
          <a:noFill/>
          <a:ln>
            <a:noFill/>
          </a:ln>
        </p:spPr>
        <p:txBody>
          <a:bodyPr lIns="100800" rIns="100800" tIns="50400" bIns="50400" anchor="b"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2c7c9f"/>
                </a:solidFill>
                <a:latin typeface="News Gothic MT"/>
              </a:rPr>
              <a:t>Method 1: Bag of Words</a:t>
            </a:r>
            <a:endParaRPr/>
          </a:p>
        </p:txBody>
      </p:sp>
      <p:sp>
        <p:nvSpPr>
          <p:cNvPr id="290" name="TextShape 2"/>
          <p:cNvSpPr txBox="1"/>
          <p:nvPr/>
        </p:nvSpPr>
        <p:spPr>
          <a:xfrm>
            <a:off x="182880" y="2011680"/>
            <a:ext cx="4206240" cy="3265200"/>
          </a:xfrm>
          <a:prstGeom prst="rect">
            <a:avLst/>
          </a:prstGeom>
          <a:noFill/>
          <a:ln>
            <a:noFill/>
          </a:ln>
        </p:spPr>
        <p:txBody>
          <a:bodyPr lIns="100800" rIns="100800" tIns="50400" bIns="50400"/>
          <a:p>
            <a:pPr>
              <a:lnSpc>
                <a:spcPct val="100000"/>
              </a:lnSpc>
              <a:buSzPct val="110000"/>
              <a:buFont typeface="Arial"/>
              <a:buChar char="•"/>
            </a:pPr>
            <a:r>
              <a:rPr lang="en-US" sz="2200" strike="noStrike">
                <a:solidFill>
                  <a:srgbClr val="595959"/>
                </a:solidFill>
                <a:latin typeface="News Gothic MT"/>
              </a:rPr>
              <a:t>Def: treat an image like a text document, break up into visual “words”</a:t>
            </a:r>
            <a:endParaRPr/>
          </a:p>
          <a:p>
            <a:pPr>
              <a:lnSpc>
                <a:spcPct val="100000"/>
              </a:lnSpc>
              <a:buSzPct val="110000"/>
              <a:buFont typeface="Arial"/>
              <a:buChar char="•"/>
            </a:pPr>
            <a:r>
              <a:rPr lang="en-US" sz="2200" strike="noStrike">
                <a:solidFill>
                  <a:srgbClr val="595959"/>
                </a:solidFill>
                <a:latin typeface="News Gothic MT"/>
              </a:rPr>
              <a:t>Detect and extract </a:t>
            </a:r>
            <a:r>
              <a:rPr i="1" lang="en-US" sz="2200" strike="noStrike">
                <a:solidFill>
                  <a:srgbClr val="595959"/>
                </a:solidFill>
                <a:latin typeface="News Gothic MT"/>
              </a:rPr>
              <a:t>dense</a:t>
            </a:r>
            <a:r>
              <a:rPr lang="en-US" sz="2200" strike="noStrike">
                <a:solidFill>
                  <a:srgbClr val="595959"/>
                </a:solidFill>
                <a:latin typeface="News Gothic MT"/>
              </a:rPr>
              <a:t> SIFT feature descriptors</a:t>
            </a:r>
            <a:endParaRPr/>
          </a:p>
          <a:p>
            <a:pPr>
              <a:lnSpc>
                <a:spcPct val="100000"/>
              </a:lnSpc>
              <a:buSzPct val="110000"/>
              <a:buFont typeface="Arial"/>
              <a:buChar char="•"/>
            </a:pPr>
            <a:r>
              <a:rPr lang="en-US" sz="2200" strike="noStrike">
                <a:solidFill>
                  <a:srgbClr val="595959"/>
                </a:solidFill>
                <a:latin typeface="News Gothic MT"/>
              </a:rPr>
              <a:t>Normalize feature descriptors</a:t>
            </a:r>
            <a:endParaRPr/>
          </a:p>
          <a:p>
            <a:pPr>
              <a:lnSpc>
                <a:spcPct val="100000"/>
              </a:lnSpc>
              <a:buSzPct val="110000"/>
              <a:buFont typeface="Arial"/>
              <a:buChar char="•"/>
            </a:pPr>
            <a:r>
              <a:rPr lang="en-US" sz="2200" strike="noStrike">
                <a:solidFill>
                  <a:srgbClr val="595959"/>
                </a:solidFill>
                <a:latin typeface="News Gothic MT"/>
              </a:rPr>
              <a:t>K-Means clustering to create pictorial codebook</a:t>
            </a:r>
            <a:endParaRPr/>
          </a:p>
          <a:p>
            <a:pPr>
              <a:lnSpc>
                <a:spcPct val="100000"/>
              </a:lnSpc>
              <a:buSzPct val="110000"/>
              <a:buFont typeface="Arial"/>
              <a:buChar char="•"/>
            </a:pPr>
            <a:r>
              <a:rPr lang="en-US" sz="2200" strike="noStrike">
                <a:solidFill>
                  <a:srgbClr val="595959"/>
                </a:solidFill>
                <a:latin typeface="News Gothic MT"/>
              </a:rPr>
              <a:t>Create histogram(s) of visual words</a:t>
            </a:r>
            <a:endParaRPr/>
          </a:p>
        </p:txBody>
      </p:sp>
      <p:pic>
        <p:nvPicPr>
          <p:cNvPr id="291" name="" descr=""/>
          <p:cNvPicPr/>
          <p:nvPr/>
        </p:nvPicPr>
        <p:blipFill>
          <a:blip r:embed="rId1"/>
          <a:stretch/>
        </p:blipFill>
        <p:spPr>
          <a:xfrm>
            <a:off x="4754880" y="1828800"/>
            <a:ext cx="4389120" cy="2926080"/>
          </a:xfrm>
          <a:prstGeom prst="rect">
            <a:avLst/>
          </a:prstGeom>
          <a:ln>
            <a:noFill/>
          </a:ln>
        </p:spPr>
      </p:pic>
      <p:pic>
        <p:nvPicPr>
          <p:cNvPr id="292" name="" descr=""/>
          <p:cNvPicPr/>
          <p:nvPr/>
        </p:nvPicPr>
        <p:blipFill>
          <a:blip r:embed="rId2"/>
          <a:stretch/>
        </p:blipFill>
        <p:spPr>
          <a:xfrm>
            <a:off x="5394960" y="4846320"/>
            <a:ext cx="3108960" cy="2560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extShape 1"/>
          <p:cNvSpPr txBox="1"/>
          <p:nvPr/>
        </p:nvSpPr>
        <p:spPr>
          <a:xfrm>
            <a:off x="605520" y="118440"/>
            <a:ext cx="8865720" cy="1473480"/>
          </a:xfrm>
          <a:prstGeom prst="rect">
            <a:avLst/>
          </a:prstGeom>
          <a:noFill/>
          <a:ln>
            <a:noFill/>
          </a:ln>
        </p:spPr>
        <p:txBody>
          <a:bodyPr lIns="100800" rIns="100800" tIns="50400" bIns="50400" anchor="b"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2c7c9f"/>
                </a:solidFill>
                <a:latin typeface="News Gothic MT"/>
              </a:rPr>
              <a:t>Bag of Words, continued</a:t>
            </a:r>
            <a:endParaRPr/>
          </a:p>
        </p:txBody>
      </p:sp>
      <p:sp>
        <p:nvSpPr>
          <p:cNvPr id="294" name="TextShape 2"/>
          <p:cNvSpPr txBox="1"/>
          <p:nvPr/>
        </p:nvSpPr>
        <p:spPr>
          <a:xfrm>
            <a:off x="605520" y="1764000"/>
            <a:ext cx="8865720" cy="4787280"/>
          </a:xfrm>
          <a:prstGeom prst="rect">
            <a:avLst/>
          </a:prstGeom>
          <a:noFill/>
          <a:ln>
            <a:noFill/>
          </a:ln>
        </p:spPr>
        <p:txBody>
          <a:bodyPr lIns="100800" rIns="100800" tIns="50400" bIns="50400"/>
          <a:p>
            <a:pPr>
              <a:lnSpc>
                <a:spcPct val="100000"/>
              </a:lnSpc>
              <a:buSzPct val="110000"/>
              <a:buFont typeface="Arial"/>
              <a:buChar char="•"/>
            </a:pPr>
            <a:r>
              <a:rPr lang="en-US" sz="2600" strike="noStrike">
                <a:solidFill>
                  <a:srgbClr val="595959"/>
                </a:solidFill>
                <a:latin typeface="News Gothic MT"/>
              </a:rPr>
              <a:t>Use One-Against-All SVM to classify</a:t>
            </a:r>
            <a:endParaRPr/>
          </a:p>
        </p:txBody>
      </p:sp>
      <p:pic>
        <p:nvPicPr>
          <p:cNvPr id="295" name="" descr=""/>
          <p:cNvPicPr/>
          <p:nvPr/>
        </p:nvPicPr>
        <p:blipFill>
          <a:blip r:embed="rId1"/>
          <a:stretch/>
        </p:blipFill>
        <p:spPr>
          <a:xfrm>
            <a:off x="4722480" y="2651760"/>
            <a:ext cx="4970160" cy="4023360"/>
          </a:xfrm>
          <a:prstGeom prst="rect">
            <a:avLst/>
          </a:prstGeom>
          <a:ln>
            <a:noFill/>
          </a:ln>
        </p:spPr>
      </p:pic>
      <p:sp>
        <p:nvSpPr>
          <p:cNvPr id="296" name="TextShape 3"/>
          <p:cNvSpPr txBox="1"/>
          <p:nvPr/>
        </p:nvSpPr>
        <p:spPr>
          <a:xfrm>
            <a:off x="1227600" y="6804360"/>
            <a:ext cx="246888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lang="en-US">
                <a:latin typeface="Arial"/>
              </a:rPr>
              <a:t>K-Nearest Neighbours</a:t>
            </a:r>
            <a:r>
              <a:rPr lang="en-US">
                <a:latin typeface="Arial"/>
              </a:rPr>
              <a:t>
</a:t>
            </a:r>
            <a:r>
              <a:rPr lang="en-US">
                <a:latin typeface="Arial"/>
              </a:rPr>
              <a:t>(Video Google)</a:t>
            </a:r>
            <a:endParaRPr/>
          </a:p>
        </p:txBody>
      </p:sp>
      <p:sp>
        <p:nvSpPr>
          <p:cNvPr id="297" name="TextShape 4"/>
          <p:cNvSpPr txBox="1"/>
          <p:nvPr/>
        </p:nvSpPr>
        <p:spPr>
          <a:xfrm>
            <a:off x="6716880" y="6802560"/>
            <a:ext cx="10814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lang="en-US">
                <a:latin typeface="Arial"/>
              </a:rPr>
              <a:t>SVM</a:t>
            </a:r>
            <a:r>
              <a:rPr lang="en-US">
                <a:latin typeface="Arial"/>
              </a:rPr>
              <a:t>
</a:t>
            </a:r>
            <a:r>
              <a:rPr lang="en-US">
                <a:latin typeface="Arial"/>
              </a:rPr>
              <a:t>(Team 1)</a:t>
            </a:r>
            <a:endParaRPr/>
          </a:p>
        </p:txBody>
      </p:sp>
      <p:pic>
        <p:nvPicPr>
          <p:cNvPr id="298" name="" descr=""/>
          <p:cNvPicPr/>
          <p:nvPr/>
        </p:nvPicPr>
        <p:blipFill>
          <a:blip r:embed="rId2"/>
          <a:stretch/>
        </p:blipFill>
        <p:spPr>
          <a:xfrm>
            <a:off x="480960" y="2651760"/>
            <a:ext cx="3983040" cy="4023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extShape 1"/>
          <p:cNvSpPr txBox="1"/>
          <p:nvPr/>
        </p:nvSpPr>
        <p:spPr>
          <a:xfrm>
            <a:off x="605520" y="118440"/>
            <a:ext cx="8865720" cy="1473480"/>
          </a:xfrm>
          <a:prstGeom prst="rect">
            <a:avLst/>
          </a:prstGeom>
          <a:noFill/>
          <a:ln>
            <a:noFill/>
          </a:ln>
        </p:spPr>
        <p:txBody>
          <a:bodyPr lIns="100800" rIns="100800" tIns="50400" bIns="50400" anchor="b"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2c7c9f"/>
                </a:solidFill>
                <a:latin typeface="News Gothic MT"/>
              </a:rPr>
              <a:t>Method 2: CNN feature extraction</a:t>
            </a:r>
            <a:endParaRPr/>
          </a:p>
        </p:txBody>
      </p:sp>
      <p:sp>
        <p:nvSpPr>
          <p:cNvPr id="300" name="TextShape 2"/>
          <p:cNvSpPr txBox="1"/>
          <p:nvPr/>
        </p:nvSpPr>
        <p:spPr>
          <a:xfrm>
            <a:off x="497520" y="2016000"/>
            <a:ext cx="4332240" cy="4787280"/>
          </a:xfrm>
          <a:prstGeom prst="rect">
            <a:avLst/>
          </a:prstGeom>
          <a:noFill/>
          <a:ln>
            <a:noFill/>
          </a:ln>
        </p:spPr>
        <p:txBody>
          <a:bodyPr lIns="100800" rIns="100800" tIns="50400" bIns="50400"/>
          <a:p>
            <a:pPr>
              <a:lnSpc>
                <a:spcPct val="100000"/>
              </a:lnSpc>
              <a:buSzPct val="110000"/>
              <a:buFont typeface="Arial"/>
              <a:buChar char="•"/>
            </a:pPr>
            <a:r>
              <a:rPr lang="en-US" sz="2600" strike="noStrike">
                <a:solidFill>
                  <a:srgbClr val="595959"/>
                </a:solidFill>
                <a:latin typeface="News Gothic MT"/>
              </a:rPr>
              <a:t>OverFeat</a:t>
            </a:r>
            <a:endParaRPr/>
          </a:p>
          <a:p>
            <a:pPr>
              <a:lnSpc>
                <a:spcPct val="100000"/>
              </a:lnSpc>
              <a:buSzPct val="110000"/>
              <a:buFont typeface="Arial"/>
              <a:buChar char="•"/>
            </a:pPr>
            <a:r>
              <a:rPr lang="en-US" sz="2600" strike="noStrike">
                <a:solidFill>
                  <a:srgbClr val="595959"/>
                </a:solidFill>
                <a:latin typeface="News Gothic MT"/>
              </a:rPr>
              <a:t>CNN = </a:t>
            </a:r>
            <a:r>
              <a:rPr lang="en-US" sz="2600" strike="noStrike">
                <a:solidFill>
                  <a:srgbClr val="595959"/>
                </a:solidFill>
                <a:latin typeface="News Gothic MT"/>
              </a:rPr>
              <a:t>
</a:t>
            </a:r>
            <a:r>
              <a:rPr lang="en-US" sz="2600" strike="noStrike">
                <a:solidFill>
                  <a:srgbClr val="595959"/>
                </a:solidFill>
                <a:latin typeface="News Gothic MT"/>
              </a:rPr>
              <a:t>image classifier,</a:t>
            </a:r>
            <a:r>
              <a:rPr lang="en-US" sz="2600" strike="noStrike">
                <a:solidFill>
                  <a:srgbClr val="595959"/>
                </a:solidFill>
                <a:latin typeface="News Gothic MT"/>
              </a:rPr>
              <a:t>
</a:t>
            </a:r>
            <a:r>
              <a:rPr lang="en-US" sz="2600" strike="noStrike">
                <a:solidFill>
                  <a:srgbClr val="595959"/>
                </a:solidFill>
                <a:latin typeface="News Gothic MT"/>
              </a:rPr>
              <a:t>feature extractor</a:t>
            </a:r>
            <a:endParaRPr/>
          </a:p>
          <a:p>
            <a:pPr>
              <a:lnSpc>
                <a:spcPct val="100000"/>
              </a:lnSpc>
              <a:buSzPct val="110000"/>
              <a:buFont typeface="Arial"/>
              <a:buChar char="•"/>
            </a:pPr>
            <a:r>
              <a:rPr lang="en-US" sz="2600" strike="noStrike">
                <a:solidFill>
                  <a:srgbClr val="595959"/>
                </a:solidFill>
                <a:latin typeface="News Gothic MT"/>
              </a:rPr>
              <a:t>Trained with the</a:t>
            </a:r>
            <a:r>
              <a:rPr lang="en-US" sz="2600" strike="noStrike">
                <a:solidFill>
                  <a:srgbClr val="595959"/>
                </a:solidFill>
                <a:latin typeface="News Gothic MT"/>
              </a:rPr>
              <a:t>
</a:t>
            </a:r>
            <a:r>
              <a:rPr lang="en-US" sz="2600" strike="noStrike">
                <a:solidFill>
                  <a:srgbClr val="595959"/>
                </a:solidFill>
                <a:latin typeface="News Gothic MT"/>
              </a:rPr>
              <a:t>Torch7 package on</a:t>
            </a:r>
            <a:r>
              <a:rPr lang="en-US" sz="2600" strike="noStrike">
                <a:solidFill>
                  <a:srgbClr val="595959"/>
                </a:solidFill>
                <a:latin typeface="News Gothic MT"/>
              </a:rPr>
              <a:t>
</a:t>
            </a:r>
            <a:r>
              <a:rPr lang="en-US" sz="2600" strike="noStrike">
                <a:solidFill>
                  <a:srgbClr val="595959"/>
                </a:solidFill>
                <a:latin typeface="News Gothic MT"/>
              </a:rPr>
              <a:t>the Imagenet </a:t>
            </a:r>
            <a:r>
              <a:rPr lang="en-US" sz="2600" strike="noStrike">
                <a:solidFill>
                  <a:srgbClr val="595959"/>
                </a:solidFill>
                <a:latin typeface="News Gothic MT"/>
              </a:rPr>
              <a:t>
</a:t>
            </a:r>
            <a:r>
              <a:rPr lang="en-US" sz="2600" strike="noStrike">
                <a:solidFill>
                  <a:srgbClr val="595959"/>
                </a:solidFill>
                <a:latin typeface="News Gothic MT"/>
              </a:rPr>
              <a:t>dataset</a:t>
            </a:r>
            <a:endParaRPr/>
          </a:p>
          <a:p>
            <a:pPr>
              <a:lnSpc>
                <a:spcPct val="100000"/>
              </a:lnSpc>
              <a:buSzPct val="110000"/>
              <a:buFont typeface="Arial"/>
              <a:buChar char="•"/>
            </a:pPr>
            <a:r>
              <a:rPr lang="en-US" sz="2600" strike="noStrike">
                <a:solidFill>
                  <a:srgbClr val="595959"/>
                </a:solidFill>
                <a:latin typeface="News Gothic MT"/>
              </a:rPr>
              <a:t>Linux only...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301" name="Picture 4" descr=""/>
          <p:cNvPicPr/>
          <p:nvPr/>
        </p:nvPicPr>
        <p:blipFill>
          <a:blip r:embed="rId1"/>
          <a:stretch/>
        </p:blipFill>
        <p:spPr>
          <a:xfrm>
            <a:off x="4278240" y="2233440"/>
            <a:ext cx="5392080" cy="395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